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2"/>
  </p:sldMasterIdLst>
  <p:notesMasterIdLst>
    <p:notesMasterId r:id="rId60"/>
  </p:notesMasterIdLst>
  <p:handoutMasterIdLst>
    <p:handoutMasterId r:id="rId61"/>
  </p:handoutMasterIdLst>
  <p:sldIdLst>
    <p:sldId id="394" r:id="rId3"/>
    <p:sldId id="466" r:id="rId4"/>
    <p:sldId id="500" r:id="rId5"/>
    <p:sldId id="543" r:id="rId6"/>
    <p:sldId id="544" r:id="rId7"/>
    <p:sldId id="545" r:id="rId8"/>
    <p:sldId id="546" r:id="rId9"/>
    <p:sldId id="547" r:id="rId10"/>
    <p:sldId id="548" r:id="rId11"/>
    <p:sldId id="549" r:id="rId12"/>
    <p:sldId id="550" r:id="rId13"/>
    <p:sldId id="551" r:id="rId14"/>
    <p:sldId id="552" r:id="rId15"/>
    <p:sldId id="553" r:id="rId16"/>
    <p:sldId id="554" r:id="rId17"/>
    <p:sldId id="555" r:id="rId18"/>
    <p:sldId id="556" r:id="rId19"/>
    <p:sldId id="559" r:id="rId20"/>
    <p:sldId id="560" r:id="rId21"/>
    <p:sldId id="561" r:id="rId22"/>
    <p:sldId id="562" r:id="rId23"/>
    <p:sldId id="563" r:id="rId24"/>
    <p:sldId id="509" r:id="rId25"/>
    <p:sldId id="506" r:id="rId26"/>
    <p:sldId id="510" r:id="rId27"/>
    <p:sldId id="516" r:id="rId28"/>
    <p:sldId id="511" r:id="rId29"/>
    <p:sldId id="512" r:id="rId30"/>
    <p:sldId id="507" r:id="rId31"/>
    <p:sldId id="518" r:id="rId32"/>
    <p:sldId id="539" r:id="rId33"/>
    <p:sldId id="522" r:id="rId34"/>
    <p:sldId id="520" r:id="rId35"/>
    <p:sldId id="519" r:id="rId36"/>
    <p:sldId id="521" r:id="rId37"/>
    <p:sldId id="523" r:id="rId38"/>
    <p:sldId id="524" r:id="rId39"/>
    <p:sldId id="540" r:id="rId40"/>
    <p:sldId id="517" r:id="rId41"/>
    <p:sldId id="525" r:id="rId42"/>
    <p:sldId id="526" r:id="rId43"/>
    <p:sldId id="527" r:id="rId44"/>
    <p:sldId id="529" r:id="rId45"/>
    <p:sldId id="528" r:id="rId46"/>
    <p:sldId id="530" r:id="rId47"/>
    <p:sldId id="532" r:id="rId48"/>
    <p:sldId id="533" r:id="rId49"/>
    <p:sldId id="534" r:id="rId50"/>
    <p:sldId id="508" r:id="rId51"/>
    <p:sldId id="531" r:id="rId52"/>
    <p:sldId id="537" r:id="rId53"/>
    <p:sldId id="538" r:id="rId54"/>
    <p:sldId id="505" r:id="rId55"/>
    <p:sldId id="503" r:id="rId56"/>
    <p:sldId id="541" r:id="rId57"/>
    <p:sldId id="352" r:id="rId58"/>
    <p:sldId id="542" r:id="rId59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9B339152-3944-49E2-BF03-3643CD3A70B9}">
          <p14:sldIdLst>
            <p14:sldId id="394"/>
            <p14:sldId id="466"/>
            <p14:sldId id="500"/>
          </p14:sldIdLst>
        </p14:section>
        <p14:section name="Error Handling in JS" id="{80333280-7A8B-471A-A776-2DD1F6123729}">
          <p14:sldIdLst>
            <p14:sldId id="543"/>
            <p14:sldId id="544"/>
            <p14:sldId id="545"/>
            <p14:sldId id="546"/>
            <p14:sldId id="547"/>
            <p14:sldId id="548"/>
            <p14:sldId id="549"/>
            <p14:sldId id="550"/>
            <p14:sldId id="551"/>
          </p14:sldIdLst>
        </p14:section>
        <p14:section name="Exception Handling in JS" id="{13469C94-E405-4AB5-87D1-398276E5CF22}">
          <p14:sldIdLst>
            <p14:sldId id="552"/>
            <p14:sldId id="553"/>
            <p14:sldId id="554"/>
            <p14:sldId id="555"/>
            <p14:sldId id="556"/>
            <p14:sldId id="559"/>
            <p14:sldId id="560"/>
            <p14:sldId id="561"/>
            <p14:sldId id="562"/>
            <p14:sldId id="563"/>
          </p14:sldIdLst>
        </p14:section>
        <p14:section name="Unit Testing - Concepts" id="{96A46A3C-8A40-49F8-911A-26E2965E287B}">
          <p14:sldIdLst>
            <p14:sldId id="509"/>
            <p14:sldId id="506"/>
            <p14:sldId id="510"/>
            <p14:sldId id="516"/>
            <p14:sldId id="511"/>
          </p14:sldIdLst>
        </p14:section>
        <p14:section name="Using Mocha and Chai" id="{1DA85278-1BA9-446C-92D3-3F3AC3365838}">
          <p14:sldIdLst>
            <p14:sldId id="512"/>
            <p14:sldId id="507"/>
            <p14:sldId id="518"/>
            <p14:sldId id="539"/>
            <p14:sldId id="522"/>
            <p14:sldId id="520"/>
            <p14:sldId id="519"/>
            <p14:sldId id="521"/>
            <p14:sldId id="523"/>
            <p14:sldId id="524"/>
            <p14:sldId id="540"/>
            <p14:sldId id="517"/>
          </p14:sldIdLst>
        </p14:section>
        <p14:section name="Sum of Numbers" id="{55BF292C-B926-4DBC-BC5D-CA6A702F0BC0}">
          <p14:sldIdLst>
            <p14:sldId id="525"/>
            <p14:sldId id="526"/>
            <p14:sldId id="527"/>
          </p14:sldIdLst>
        </p14:section>
        <p14:section name="Check for Symmetry" id="{191DCED9-41FC-4E35-9750-A2C7ABB77A4C}">
          <p14:sldIdLst>
            <p14:sldId id="529"/>
            <p14:sldId id="528"/>
            <p14:sldId id="530"/>
          </p14:sldIdLst>
        </p14:section>
        <p14:section name="RGB to Hex Color" id="{AAAB4197-D87F-4ADC-A9AC-9AFFFD93C9EC}">
          <p14:sldIdLst>
            <p14:sldId id="532"/>
            <p14:sldId id="533"/>
            <p14:sldId id="534"/>
            <p14:sldId id="508"/>
          </p14:sldIdLst>
        </p14:section>
        <p14:section name="Add / Subtract Module" id="{05B32495-F552-49F9-A1A4-8F1BD2207F74}">
          <p14:sldIdLst>
            <p14:sldId id="531"/>
            <p14:sldId id="537"/>
            <p14:sldId id="538"/>
          </p14:sldIdLst>
        </p14:section>
        <p14:section name="Conclusion" id="{B99880FD-2BE7-4F04-A369-88602C94B9F5}">
          <p14:sldIdLst>
            <p14:sldId id="505"/>
            <p14:sldId id="503"/>
            <p14:sldId id="541"/>
            <p14:sldId id="352"/>
            <p14:sldId id="542"/>
          </p14:sldIdLst>
        </p14:section>
      </p14:sectionLst>
    </p:ex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EEDC"/>
    <a:srgbClr val="FFFFFF"/>
    <a:srgbClr val="F8DC9E"/>
    <a:srgbClr val="FBEEC9"/>
    <a:srgbClr val="603A14"/>
    <a:srgbClr val="E85C0E"/>
    <a:srgbClr val="BAB398"/>
    <a:srgbClr val="ADA485"/>
    <a:srgbClr val="C6C0AA"/>
    <a:srgbClr val="663606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62" autoAdjust="0"/>
    <p:restoredTop sz="94595" autoAdjust="0"/>
  </p:normalViewPr>
  <p:slideViewPr>
    <p:cSldViewPr>
      <p:cViewPr varScale="1">
        <p:scale>
          <a:sx n="81" d="100"/>
          <a:sy n="81" d="100"/>
        </p:scale>
        <p:origin x="-82" y="-91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notesMaster" Target="notesMasters/notesMaster1.xml"/><Relationship Id="rId65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6/26/2018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6/26/2018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6911383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E23DF7-163A-4024-AD1E-614BFD38DB8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6082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7768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55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5590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4122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79719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6/26/2018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704844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6/26/2018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79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8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3.png"/><Relationship Id="rId5" Type="http://schemas.openxmlformats.org/officeDocument/2006/relationships/hyperlink" Target="http://creativecommons.org/licenses/by-nc-sa/4.0/" TargetMode="External"/><Relationship Id="rId10" Type="http://schemas.openxmlformats.org/officeDocument/2006/relationships/image" Target="../media/image12.png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44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5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judge.softuni.bg/Contests/344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44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hyperlink" Target="http://unitjs.com/" TargetMode="External"/><Relationship Id="rId13" Type="http://schemas.openxmlformats.org/officeDocument/2006/relationships/hyperlink" Target="http://sinonjs.org/" TargetMode="External"/><Relationship Id="rId18" Type="http://schemas.openxmlformats.org/officeDocument/2006/relationships/image" Target="../media/image43.png"/><Relationship Id="rId3" Type="http://schemas.openxmlformats.org/officeDocument/2006/relationships/hyperlink" Target="http://www.nunit.org/" TargetMode="External"/><Relationship Id="rId7" Type="http://schemas.openxmlformats.org/officeDocument/2006/relationships/hyperlink" Target="https://qunitjs.com/" TargetMode="External"/><Relationship Id="rId12" Type="http://schemas.openxmlformats.org/officeDocument/2006/relationships/hyperlink" Target="https://github.com/shouldjs/should.js" TargetMode="External"/><Relationship Id="rId17" Type="http://schemas.openxmlformats.org/officeDocument/2006/relationships/image" Target="../media/image42.jpeg"/><Relationship Id="rId2" Type="http://schemas.openxmlformats.org/officeDocument/2006/relationships/hyperlink" Target="http://junit.org/" TargetMode="External"/><Relationship Id="rId16" Type="http://schemas.openxmlformats.org/officeDocument/2006/relationships/hyperlink" Target="https://github.com/moq/moq4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ochajs.org/" TargetMode="External"/><Relationship Id="rId11" Type="http://schemas.openxmlformats.org/officeDocument/2006/relationships/hyperlink" Target="http://angular.github.io/assert/" TargetMode="External"/><Relationship Id="rId5" Type="http://schemas.openxmlformats.org/officeDocument/2006/relationships/hyperlink" Target="https://phpunit.de/" TargetMode="External"/><Relationship Id="rId15" Type="http://schemas.openxmlformats.org/officeDocument/2006/relationships/hyperlink" Target="http://mockito.org/" TargetMode="External"/><Relationship Id="rId10" Type="http://schemas.openxmlformats.org/officeDocument/2006/relationships/hyperlink" Target="http://chaijs.com/" TargetMode="External"/><Relationship Id="rId4" Type="http://schemas.openxmlformats.org/officeDocument/2006/relationships/hyperlink" Target="https://msdn.microsoft.com/library/ms379625.aspx" TargetMode="External"/><Relationship Id="rId9" Type="http://schemas.openxmlformats.org/officeDocument/2006/relationships/hyperlink" Target="http://jasmine.github.io/" TargetMode="External"/><Relationship Id="rId14" Type="http://schemas.openxmlformats.org/officeDocument/2006/relationships/hyperlink" Target="http://www.jmock.org/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openxmlformats.org/officeDocument/2006/relationships/image" Target="../media/image1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07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judge.softuni.bg/Contests/307" TargetMode="External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hyperlink" Target="https://judge.softuni.bg/Contests/307" TargetMode="Externa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07" TargetMode="Externa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07" TargetMode="Externa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07" TargetMode="Externa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07" TargetMode="Externa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hyperlink" Target="http://www.indeavr.com/" TargetMode="External"/><Relationship Id="rId13" Type="http://schemas.openxmlformats.org/officeDocument/2006/relationships/image" Target="../media/image69.png"/><Relationship Id="rId18" Type="http://schemas.openxmlformats.org/officeDocument/2006/relationships/hyperlink" Target="https://netpeak.net/" TargetMode="External"/><Relationship Id="rId3" Type="http://schemas.openxmlformats.org/officeDocument/2006/relationships/hyperlink" Target="https://softuni.bg/courses/" TargetMode="External"/><Relationship Id="rId7" Type="http://schemas.openxmlformats.org/officeDocument/2006/relationships/image" Target="../media/image66.png"/><Relationship Id="rId12" Type="http://schemas.openxmlformats.org/officeDocument/2006/relationships/hyperlink" Target="http://www.superhosting.bg/" TargetMode="External"/><Relationship Id="rId17" Type="http://schemas.openxmlformats.org/officeDocument/2006/relationships/image" Target="../media/image71.png"/><Relationship Id="rId2" Type="http://schemas.openxmlformats.org/officeDocument/2006/relationships/notesSlide" Target="../notesSlides/notesSlide5.xml"/><Relationship Id="rId16" Type="http://schemas.openxmlformats.org/officeDocument/2006/relationships/hyperlink" Target="http://www.softwaregroup-bg.com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smartit.bg/" TargetMode="External"/><Relationship Id="rId11" Type="http://schemas.openxmlformats.org/officeDocument/2006/relationships/image" Target="../media/image68.png"/><Relationship Id="rId5" Type="http://schemas.openxmlformats.org/officeDocument/2006/relationships/image" Target="../media/image65.png"/><Relationship Id="rId15" Type="http://schemas.openxmlformats.org/officeDocument/2006/relationships/image" Target="../media/image70.png"/><Relationship Id="rId10" Type="http://schemas.openxmlformats.org/officeDocument/2006/relationships/hyperlink" Target="http://www.infragistics.com/" TargetMode="External"/><Relationship Id="rId19" Type="http://schemas.openxmlformats.org/officeDocument/2006/relationships/image" Target="../media/image72.png"/><Relationship Id="rId4" Type="http://schemas.openxmlformats.org/officeDocument/2006/relationships/hyperlink" Target="http://xs-software.com/" TargetMode="External"/><Relationship Id="rId9" Type="http://schemas.openxmlformats.org/officeDocument/2006/relationships/image" Target="../media/image67.png"/><Relationship Id="rId14" Type="http://schemas.openxmlformats.org/officeDocument/2006/relationships/hyperlink" Target="http://www.telenor.bg/" TargetMode="Externa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://softuni.org/" TargetMode="External"/><Relationship Id="rId7" Type="http://schemas.openxmlformats.org/officeDocument/2006/relationships/image" Target="../media/image73.png"/><Relationship Id="rId12" Type="http://schemas.openxmlformats.org/officeDocument/2006/relationships/image" Target="../media/image7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75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74.png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://www.facebook.com/SoftwareUniversity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4" descr="Резултат с изображение за testi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3586" y="3755201"/>
            <a:ext cx="4010026" cy="2333625"/>
          </a:xfrm>
          <a:prstGeom prst="rect">
            <a:avLst/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351212" y="647700"/>
            <a:ext cx="8125251" cy="1171552"/>
          </a:xfrm>
        </p:spPr>
        <p:txBody>
          <a:bodyPr>
            <a:normAutofit fontScale="90000"/>
          </a:bodyPr>
          <a:lstStyle/>
          <a:p>
            <a:r>
              <a:rPr lang="en-US" dirty="0"/>
              <a:t>Error Handling</a:t>
            </a:r>
            <a:br>
              <a:rPr lang="en-US" dirty="0"/>
            </a:br>
            <a:r>
              <a:rPr lang="en-US" dirty="0"/>
              <a:t>Unit Testing with Mocha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351212" y="1858186"/>
            <a:ext cx="8125251" cy="1185577"/>
          </a:xfrm>
        </p:spPr>
        <p:txBody>
          <a:bodyPr>
            <a:normAutofit fontScale="92500"/>
          </a:bodyPr>
          <a:lstStyle/>
          <a:p>
            <a:r>
              <a:rPr lang="en-US" dirty="0"/>
              <a:t>Errors and Exceptions, Unit Testing, Tests Cases, Assertions</a:t>
            </a:r>
            <a:r>
              <a:rPr lang="bg-BG" dirty="0"/>
              <a:t>, </a:t>
            </a:r>
            <a:r>
              <a:rPr lang="en-US" dirty="0"/>
              <a:t>Hooks</a:t>
            </a:r>
            <a:endParaRPr lang="en-US" noProof="1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604899"/>
            <a:ext cx="3187613" cy="525135"/>
          </a:xfrm>
        </p:spPr>
        <p:txBody>
          <a:bodyPr/>
          <a:lstStyle/>
          <a:p>
            <a:r>
              <a:rPr lang="en-US" noProof="1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5074798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479925"/>
            <a:ext cx="3187613" cy="382788"/>
          </a:xfrm>
        </p:spPr>
        <p:txBody>
          <a:bodyPr/>
          <a:lstStyle/>
          <a:p>
            <a:r>
              <a:rPr lang="en-US" sz="2000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820446"/>
            <a:ext cx="3187613" cy="351754"/>
          </a:xfrm>
        </p:spPr>
        <p:txBody>
          <a:bodyPr/>
          <a:lstStyle/>
          <a:p>
            <a:r>
              <a:rPr lang="en-US" sz="1800" dirty="0">
                <a:hlinkClick r:id="rId4"/>
              </a:rPr>
              <a:t>http://softuni.bg</a:t>
            </a:r>
            <a:endParaRPr lang="en-US" sz="1800" dirty="0"/>
          </a:p>
        </p:txBody>
      </p:sp>
      <p:pic>
        <p:nvPicPr>
          <p:cNvPr id="1028" name="Picture 4">
            <a:hlinkClick r:id="rId5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30488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752600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4" name="Picture 13" descr="http://softuni.bg" title="SoftUni Code Wizard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579812" y="3811842"/>
            <a:ext cx="2133598" cy="234148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rot="986296">
            <a:off x="5231731" y="3874423"/>
            <a:ext cx="1096774" cy="4090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Mocha</a:t>
            </a:r>
            <a:endParaRPr lang="en-US" b="1" spc="50" dirty="0">
              <a:ln w="9525" cmpd="sng">
                <a:solidFill>
                  <a:srgbClr val="FFA72A"/>
                </a:solidFill>
                <a:prstDash val="solid"/>
              </a:ln>
              <a:solidFill>
                <a:srgbClr val="FFF0D9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25661">
            <a:off x="5542949" y="4889802"/>
            <a:ext cx="1023221" cy="102322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473854" y="4064133"/>
            <a:ext cx="2071650" cy="233666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32" name="Picture 8" descr="Резултат с изображение за chai js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5146" y="3145249"/>
            <a:ext cx="1522741" cy="1712095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Write a JS function to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sum a range of elements </a:t>
            </a:r>
            <a:r>
              <a:rPr lang="en-US" dirty="0"/>
              <a:t>from array</a:t>
            </a:r>
          </a:p>
          <a:p>
            <a:endParaRPr lang="en-US" dirty="0"/>
          </a:p>
          <a:p>
            <a:pPr>
              <a:spcBef>
                <a:spcPts val="1800"/>
              </a:spcBef>
            </a:pPr>
            <a:r>
              <a:rPr lang="en-US" dirty="0"/>
              <a:t>This is a sample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solution</a:t>
            </a:r>
            <a:r>
              <a:rPr lang="en-US" dirty="0"/>
              <a:t>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Sub-Sum</a:t>
            </a:r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912811" y="1919455"/>
            <a:ext cx="8043777" cy="61938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lnSpc>
                <a:spcPct val="110000"/>
              </a:lnSpc>
            </a:pPr>
            <a:r>
              <a:rPr lang="en-US" sz="2800" noProof="1">
                <a:solidFill>
                  <a:srgbClr val="FBEEDC"/>
                </a:solidFill>
              </a:rPr>
              <a:t>subsum([10, 20, 30,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 40, 50</a:t>
            </a:r>
            <a:r>
              <a:rPr lang="en-US" sz="2800" noProof="1">
                <a:solidFill>
                  <a:srgbClr val="FBEEDC"/>
                </a:solidFill>
              </a:rPr>
              <a:t>, 60],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3</a:t>
            </a:r>
            <a:r>
              <a:rPr lang="en-US" sz="2800" noProof="1">
                <a:solidFill>
                  <a:srgbClr val="FBEEDC"/>
                </a:solidFill>
              </a:rPr>
              <a:t>,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4</a:t>
            </a:r>
            <a:r>
              <a:rPr lang="en-US" sz="2800" noProof="1">
                <a:solidFill>
                  <a:srgbClr val="FBEEDC"/>
                </a:solidFill>
              </a:rPr>
              <a:t>)</a:t>
            </a:r>
            <a:endParaRPr lang="en-US" sz="2800" noProof="1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8" name="Text Placeholder 3"/>
          <p:cNvSpPr txBox="1">
            <a:spLocks/>
          </p:cNvSpPr>
          <p:nvPr/>
        </p:nvSpPr>
        <p:spPr>
          <a:xfrm>
            <a:off x="912812" y="3485379"/>
            <a:ext cx="10363200" cy="283922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lnSpc>
                <a:spcPct val="105000"/>
              </a:lnSpc>
            </a:pPr>
            <a:r>
              <a:rPr lang="en-US" sz="2800" noProof="1">
                <a:solidFill>
                  <a:srgbClr val="FBEEDC"/>
                </a:solidFill>
              </a:rPr>
              <a:t>function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subsum</a:t>
            </a:r>
            <a:r>
              <a:rPr lang="en-US" sz="2800" noProof="1">
                <a:solidFill>
                  <a:srgbClr val="FBEEDC"/>
                </a:solidFill>
              </a:rPr>
              <a:t>(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arr</a:t>
            </a:r>
            <a:r>
              <a:rPr lang="en-US" sz="2800" noProof="1">
                <a:solidFill>
                  <a:srgbClr val="FBEEDC"/>
                </a:solidFill>
              </a:rPr>
              <a:t>,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startIndex</a:t>
            </a:r>
            <a:r>
              <a:rPr lang="en-US" sz="2800" noProof="1">
                <a:solidFill>
                  <a:srgbClr val="FBEEDC"/>
                </a:solidFill>
              </a:rPr>
              <a:t>,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endIndex</a:t>
            </a:r>
            <a:r>
              <a:rPr lang="en-US" sz="2800" noProof="1">
                <a:solidFill>
                  <a:srgbClr val="FBEEDC"/>
                </a:solidFill>
              </a:rPr>
              <a:t>) {</a:t>
            </a:r>
          </a:p>
          <a:p>
            <a:pPr>
              <a:lnSpc>
                <a:spcPct val="105000"/>
              </a:lnSpc>
            </a:pPr>
            <a:r>
              <a:rPr lang="en-US" sz="2800" noProof="1">
                <a:solidFill>
                  <a:srgbClr val="FBEEDC"/>
                </a:solidFill>
              </a:rPr>
              <a:t>  let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sum</a:t>
            </a:r>
            <a:r>
              <a:rPr lang="en-US" sz="2800" noProof="1">
                <a:solidFill>
                  <a:srgbClr val="FBEEDC"/>
                </a:solidFill>
              </a:rPr>
              <a:t> = 0;</a:t>
            </a:r>
          </a:p>
          <a:p>
            <a:pPr>
              <a:lnSpc>
                <a:spcPct val="105000"/>
              </a:lnSpc>
            </a:pPr>
            <a:r>
              <a:rPr lang="en-US" sz="2800" noProof="1">
                <a:solidFill>
                  <a:srgbClr val="FBEEDC"/>
                </a:solidFill>
              </a:rPr>
              <a:t>  for (let i =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startIndex</a:t>
            </a:r>
            <a:r>
              <a:rPr lang="en-US" sz="2800" noProof="1">
                <a:solidFill>
                  <a:srgbClr val="FBEEDC"/>
                </a:solidFill>
              </a:rPr>
              <a:t>; i &lt;=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endIndex</a:t>
            </a:r>
            <a:r>
              <a:rPr lang="en-US" sz="2800" noProof="1">
                <a:solidFill>
                  <a:srgbClr val="FBEEDC"/>
                </a:solidFill>
              </a:rPr>
              <a:t>; i++)</a:t>
            </a:r>
          </a:p>
          <a:p>
            <a:pPr>
              <a:lnSpc>
                <a:spcPct val="105000"/>
              </a:lnSpc>
            </a:pPr>
            <a:r>
              <a:rPr lang="en-US" sz="2800" noProof="1">
                <a:solidFill>
                  <a:srgbClr val="FBEEDC"/>
                </a:solidFill>
              </a:rPr>
              <a:t>   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sum</a:t>
            </a:r>
            <a:r>
              <a:rPr lang="en-US" sz="2800" noProof="1">
                <a:solidFill>
                  <a:srgbClr val="FBEEDC"/>
                </a:solidFill>
              </a:rPr>
              <a:t> +=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arr</a:t>
            </a:r>
            <a:r>
              <a:rPr lang="en-US" sz="2800" noProof="1">
                <a:solidFill>
                  <a:srgbClr val="FBEEDC"/>
                </a:solidFill>
              </a:rPr>
              <a:t>[i];</a:t>
            </a:r>
          </a:p>
          <a:p>
            <a:pPr>
              <a:lnSpc>
                <a:spcPct val="105000"/>
              </a:lnSpc>
            </a:pPr>
            <a:r>
              <a:rPr lang="en-US" sz="2800" noProof="1">
                <a:solidFill>
                  <a:srgbClr val="FBEEDC"/>
                </a:solidFill>
              </a:rPr>
              <a:t>  return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sum</a:t>
            </a:r>
            <a:r>
              <a:rPr lang="en-US" sz="2800" noProof="1">
                <a:solidFill>
                  <a:srgbClr val="FBEEDC"/>
                </a:solidFill>
              </a:rPr>
              <a:t>;</a:t>
            </a:r>
          </a:p>
          <a:p>
            <a:pPr>
              <a:lnSpc>
                <a:spcPct val="105000"/>
              </a:lnSpc>
            </a:pPr>
            <a:r>
              <a:rPr lang="en-US" sz="2800" noProof="1">
                <a:solidFill>
                  <a:srgbClr val="FBEEDC"/>
                </a:solidFill>
              </a:rPr>
              <a:t>}</a:t>
            </a:r>
          </a:p>
        </p:txBody>
      </p:sp>
      <p:sp>
        <p:nvSpPr>
          <p:cNvPr id="9" name="Text Placeholder 3"/>
          <p:cNvSpPr txBox="1">
            <a:spLocks/>
          </p:cNvSpPr>
          <p:nvPr/>
        </p:nvSpPr>
        <p:spPr>
          <a:xfrm>
            <a:off x="9923174" y="1919455"/>
            <a:ext cx="1352838" cy="59322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lnSpc>
                <a:spcPct val="110000"/>
              </a:lnSpc>
            </a:pPr>
            <a:r>
              <a:rPr lang="en-US" sz="2800" noProof="1">
                <a:solidFill>
                  <a:srgbClr val="FBEEDC"/>
                </a:solidFill>
              </a:rPr>
              <a:t>90</a:t>
            </a:r>
            <a:endParaRPr lang="en-US" sz="2800" noProof="1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0" name="Arrow: Right 9"/>
          <p:cNvSpPr/>
          <p:nvPr/>
        </p:nvSpPr>
        <p:spPr>
          <a:xfrm>
            <a:off x="9173181" y="2038646"/>
            <a:ext cx="5334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4253572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/>
          <a:lstStyle/>
          <a:p>
            <a:r>
              <a:rPr lang="en-US" dirty="0"/>
              <a:t>Think about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special cases</a:t>
            </a:r>
            <a:r>
              <a:rPr lang="en-US" dirty="0"/>
              <a:t>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Sub-Sum – Error Handling</a:t>
            </a:r>
          </a:p>
        </p:txBody>
      </p:sp>
      <p:sp>
        <p:nvSpPr>
          <p:cNvPr id="6" name="Text Placeholder 3"/>
          <p:cNvSpPr txBox="1">
            <a:spLocks/>
          </p:cNvSpPr>
          <p:nvPr/>
        </p:nvSpPr>
        <p:spPr>
          <a:xfrm>
            <a:off x="912811" y="1919455"/>
            <a:ext cx="8291140" cy="61938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lnSpc>
                <a:spcPct val="110000"/>
              </a:lnSpc>
            </a:pPr>
            <a:r>
              <a:rPr lang="en-US" sz="2800" noProof="1">
                <a:solidFill>
                  <a:srgbClr val="FBEEDC"/>
                </a:solidFill>
              </a:rPr>
              <a:t>subsum([10, 20, 30,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 40, 50, 60</a:t>
            </a:r>
            <a:r>
              <a:rPr lang="en-US" sz="2800" noProof="1">
                <a:solidFill>
                  <a:srgbClr val="FBEEDC"/>
                </a:solidFill>
              </a:rPr>
              <a:t>],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3</a:t>
            </a:r>
            <a:r>
              <a:rPr lang="en-US" sz="2800" noProof="1">
                <a:solidFill>
                  <a:srgbClr val="FBEEDC"/>
                </a:solidFill>
              </a:rPr>
              <a:t>,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300</a:t>
            </a:r>
            <a:r>
              <a:rPr lang="en-US" sz="2800" noProof="1">
                <a:solidFill>
                  <a:srgbClr val="FBEEDC"/>
                </a:solidFill>
              </a:rPr>
              <a:t>)</a:t>
            </a:r>
            <a:endParaRPr lang="en-US" sz="2800" noProof="1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7" name="Text Placeholder 3"/>
          <p:cNvSpPr txBox="1">
            <a:spLocks/>
          </p:cNvSpPr>
          <p:nvPr/>
        </p:nvSpPr>
        <p:spPr>
          <a:xfrm>
            <a:off x="10115347" y="1919455"/>
            <a:ext cx="1160665" cy="59322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lnSpc>
                <a:spcPct val="110000"/>
              </a:lnSpc>
            </a:pPr>
            <a:r>
              <a:rPr lang="en-US" sz="2800" noProof="1">
                <a:solidFill>
                  <a:srgbClr val="FBEEDC"/>
                </a:solidFill>
              </a:rPr>
              <a:t>150</a:t>
            </a:r>
            <a:endParaRPr lang="en-US" sz="2800" noProof="1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8" name="Arrow: Right 7"/>
          <p:cNvSpPr/>
          <p:nvPr/>
        </p:nvSpPr>
        <p:spPr>
          <a:xfrm>
            <a:off x="9402677" y="2038646"/>
            <a:ext cx="5334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9" name="Text Placeholder 3"/>
          <p:cNvSpPr txBox="1">
            <a:spLocks/>
          </p:cNvSpPr>
          <p:nvPr/>
        </p:nvSpPr>
        <p:spPr>
          <a:xfrm>
            <a:off x="912811" y="2806980"/>
            <a:ext cx="8291140" cy="61938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lnSpc>
                <a:spcPct val="110000"/>
              </a:lnSpc>
            </a:pPr>
            <a:r>
              <a:rPr lang="en-US" sz="2800" noProof="1">
                <a:solidFill>
                  <a:srgbClr val="FBEEDC"/>
                </a:solidFill>
              </a:rPr>
              <a:t>subsum([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1.1, 2.2</a:t>
            </a:r>
            <a:r>
              <a:rPr lang="en-US" sz="2800" noProof="1">
                <a:solidFill>
                  <a:srgbClr val="FBEEDC"/>
                </a:solidFill>
              </a:rPr>
              <a:t>, 3.3,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800" noProof="1">
                <a:solidFill>
                  <a:srgbClr val="FBEEDC"/>
                </a:solidFill>
              </a:rPr>
              <a:t>4.4, 5.5],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-3</a:t>
            </a:r>
            <a:r>
              <a:rPr lang="en-US" sz="2800" noProof="1">
                <a:solidFill>
                  <a:srgbClr val="FBEEDC"/>
                </a:solidFill>
              </a:rPr>
              <a:t>,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1</a:t>
            </a:r>
            <a:r>
              <a:rPr lang="en-US" sz="2800" noProof="1">
                <a:solidFill>
                  <a:srgbClr val="FBEEDC"/>
                </a:solidFill>
              </a:rPr>
              <a:t>)</a:t>
            </a:r>
            <a:endParaRPr lang="en-US" sz="2800" noProof="1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0" name="Text Placeholder 3"/>
          <p:cNvSpPr txBox="1">
            <a:spLocks/>
          </p:cNvSpPr>
          <p:nvPr/>
        </p:nvSpPr>
        <p:spPr>
          <a:xfrm>
            <a:off x="10115347" y="2806980"/>
            <a:ext cx="1160665" cy="59322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lnSpc>
                <a:spcPct val="110000"/>
              </a:lnSpc>
            </a:pPr>
            <a:r>
              <a:rPr lang="en-US" sz="2800" noProof="1">
                <a:solidFill>
                  <a:srgbClr val="FBEEDC"/>
                </a:solidFill>
              </a:rPr>
              <a:t>3.3</a:t>
            </a:r>
            <a:endParaRPr lang="en-US" sz="2800" noProof="1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1" name="Arrow: Right 10"/>
          <p:cNvSpPr/>
          <p:nvPr/>
        </p:nvSpPr>
        <p:spPr>
          <a:xfrm>
            <a:off x="9402677" y="2926171"/>
            <a:ext cx="5334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2" name="Text Placeholder 3"/>
          <p:cNvSpPr txBox="1">
            <a:spLocks/>
          </p:cNvSpPr>
          <p:nvPr/>
        </p:nvSpPr>
        <p:spPr>
          <a:xfrm>
            <a:off x="912811" y="3694505"/>
            <a:ext cx="8291140" cy="61938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lnSpc>
                <a:spcPct val="110000"/>
              </a:lnSpc>
            </a:pPr>
            <a:r>
              <a:rPr lang="en-US" sz="2800" noProof="1">
                <a:solidFill>
                  <a:srgbClr val="FBEEDC"/>
                </a:solidFill>
              </a:rPr>
              <a:t>subsum([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10, 'twenty', 30</a:t>
            </a:r>
            <a:r>
              <a:rPr lang="en-US" sz="2800" noProof="1">
                <a:solidFill>
                  <a:srgbClr val="FBEEDC"/>
                </a:solidFill>
              </a:rPr>
              <a:t>, 40],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0</a:t>
            </a:r>
            <a:r>
              <a:rPr lang="en-US" sz="2800" noProof="1">
                <a:solidFill>
                  <a:srgbClr val="FBEEDC"/>
                </a:solidFill>
              </a:rPr>
              <a:t>,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2</a:t>
            </a:r>
            <a:r>
              <a:rPr lang="en-US" sz="2800" noProof="1">
                <a:solidFill>
                  <a:srgbClr val="FBEEDC"/>
                </a:solidFill>
              </a:rPr>
              <a:t>)</a:t>
            </a:r>
            <a:endParaRPr lang="en-US" sz="2800" noProof="1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3" name="Text Placeholder 3"/>
          <p:cNvSpPr txBox="1">
            <a:spLocks/>
          </p:cNvSpPr>
          <p:nvPr/>
        </p:nvSpPr>
        <p:spPr>
          <a:xfrm>
            <a:off x="10115347" y="3694505"/>
            <a:ext cx="1160665" cy="59322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lnSpc>
                <a:spcPct val="110000"/>
              </a:lnSpc>
            </a:pPr>
            <a:r>
              <a:rPr lang="en-US" sz="2800" noProof="1">
                <a:solidFill>
                  <a:srgbClr val="FBEEDC"/>
                </a:solidFill>
              </a:rPr>
              <a:t>NaN</a:t>
            </a:r>
            <a:endParaRPr lang="en-US" sz="2800" noProof="1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4" name="Arrow: Right 13"/>
          <p:cNvSpPr/>
          <p:nvPr/>
        </p:nvSpPr>
        <p:spPr>
          <a:xfrm>
            <a:off x="9402677" y="3813696"/>
            <a:ext cx="5334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5" name="Text Placeholder 3"/>
          <p:cNvSpPr txBox="1">
            <a:spLocks/>
          </p:cNvSpPr>
          <p:nvPr/>
        </p:nvSpPr>
        <p:spPr>
          <a:xfrm>
            <a:off x="912812" y="4601689"/>
            <a:ext cx="4419600" cy="61938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lnSpc>
                <a:spcPct val="110000"/>
              </a:lnSpc>
            </a:pPr>
            <a:r>
              <a:rPr lang="en-US" sz="2800" noProof="1">
                <a:solidFill>
                  <a:srgbClr val="FBEEDC"/>
                </a:solidFill>
              </a:rPr>
              <a:t>subsum([],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0</a:t>
            </a:r>
            <a:r>
              <a:rPr lang="en-US" sz="2800" noProof="1">
                <a:solidFill>
                  <a:srgbClr val="FBEEDC"/>
                </a:solidFill>
              </a:rPr>
              <a:t>, </a:t>
            </a:r>
            <a:r>
              <a:rPr lang="bg-BG" sz="2800" noProof="1">
                <a:solidFill>
                  <a:schemeClr val="tx2">
                    <a:lumMod val="75000"/>
                  </a:schemeClr>
                </a:solidFill>
              </a:rPr>
              <a:t>0</a:t>
            </a:r>
            <a:r>
              <a:rPr lang="en-US" sz="2800" noProof="1">
                <a:solidFill>
                  <a:srgbClr val="FBEEDC"/>
                </a:solidFill>
              </a:rPr>
              <a:t>)</a:t>
            </a:r>
            <a:endParaRPr lang="en-US" sz="2800" noProof="1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6" name="Text Placeholder 3"/>
          <p:cNvSpPr txBox="1">
            <a:spLocks/>
          </p:cNvSpPr>
          <p:nvPr/>
        </p:nvSpPr>
        <p:spPr>
          <a:xfrm>
            <a:off x="10115347" y="4601689"/>
            <a:ext cx="1160665" cy="59322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lnSpc>
                <a:spcPct val="110000"/>
              </a:lnSpc>
            </a:pPr>
            <a:r>
              <a:rPr lang="en-US" sz="2800" noProof="1">
                <a:solidFill>
                  <a:srgbClr val="FBEEDC"/>
                </a:solidFill>
              </a:rPr>
              <a:t>0</a:t>
            </a:r>
            <a:endParaRPr lang="en-US" sz="2800" noProof="1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7" name="Arrow: Right 16"/>
          <p:cNvSpPr/>
          <p:nvPr/>
        </p:nvSpPr>
        <p:spPr>
          <a:xfrm>
            <a:off x="9402677" y="4720880"/>
            <a:ext cx="5334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8" name="Text Placeholder 3"/>
          <p:cNvSpPr txBox="1">
            <a:spLocks/>
          </p:cNvSpPr>
          <p:nvPr/>
        </p:nvSpPr>
        <p:spPr>
          <a:xfrm>
            <a:off x="912812" y="5535034"/>
            <a:ext cx="4419600" cy="61938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lnSpc>
                <a:spcPct val="110000"/>
              </a:lnSpc>
            </a:pPr>
            <a:r>
              <a:rPr lang="en-US" sz="2800" noProof="1">
                <a:solidFill>
                  <a:srgbClr val="FBEEDC"/>
                </a:solidFill>
              </a:rPr>
              <a:t>subsum('text',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0</a:t>
            </a:r>
            <a:r>
              <a:rPr lang="en-US" sz="2800" noProof="1">
                <a:solidFill>
                  <a:srgbClr val="FBEEDC"/>
                </a:solidFill>
              </a:rPr>
              <a:t>,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2</a:t>
            </a:r>
            <a:r>
              <a:rPr lang="en-US" sz="2800" noProof="1">
                <a:solidFill>
                  <a:srgbClr val="FBEEDC"/>
                </a:solidFill>
              </a:rPr>
              <a:t>)</a:t>
            </a:r>
            <a:endParaRPr lang="en-US" sz="2800" noProof="1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9" name="Text Placeholder 3"/>
          <p:cNvSpPr txBox="1">
            <a:spLocks/>
          </p:cNvSpPr>
          <p:nvPr/>
        </p:nvSpPr>
        <p:spPr>
          <a:xfrm>
            <a:off x="10115347" y="5535034"/>
            <a:ext cx="1160665" cy="59322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lnSpc>
                <a:spcPct val="110000"/>
              </a:lnSpc>
            </a:pPr>
            <a:r>
              <a:rPr lang="en-US" sz="2800" noProof="1">
                <a:solidFill>
                  <a:srgbClr val="FBEEDC"/>
                </a:solidFill>
              </a:rPr>
              <a:t>NaN</a:t>
            </a:r>
            <a:endParaRPr lang="en-US" sz="2800" noProof="1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0" name="Arrow: Right 19"/>
          <p:cNvSpPr/>
          <p:nvPr/>
        </p:nvSpPr>
        <p:spPr>
          <a:xfrm>
            <a:off x="9402677" y="5654225"/>
            <a:ext cx="5334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1" name="Text Placeholder 3"/>
          <p:cNvSpPr txBox="1">
            <a:spLocks/>
          </p:cNvSpPr>
          <p:nvPr/>
        </p:nvSpPr>
        <p:spPr>
          <a:xfrm>
            <a:off x="5637212" y="5535034"/>
            <a:ext cx="3586195" cy="61938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lnSpc>
                <a:spcPct val="110000"/>
              </a:lnSpc>
            </a:pPr>
            <a:r>
              <a:rPr lang="en-US" sz="2800" noProof="1">
                <a:solidFill>
                  <a:srgbClr val="FBEEDC"/>
                </a:solidFill>
              </a:rPr>
              <a:t>subsum({},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0</a:t>
            </a:r>
            <a:r>
              <a:rPr lang="en-US" sz="2800" noProof="1">
                <a:solidFill>
                  <a:srgbClr val="FBEEDC"/>
                </a:solidFill>
              </a:rPr>
              <a:t>,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2</a:t>
            </a:r>
            <a:r>
              <a:rPr lang="en-US" sz="2800" noProof="1">
                <a:solidFill>
                  <a:srgbClr val="FBEEDC"/>
                </a:solidFill>
              </a:rPr>
              <a:t>)</a:t>
            </a:r>
            <a:endParaRPr lang="en-US" sz="2800" noProof="1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2" name="Text Placeholder 3"/>
          <p:cNvSpPr txBox="1">
            <a:spLocks/>
          </p:cNvSpPr>
          <p:nvPr/>
        </p:nvSpPr>
        <p:spPr>
          <a:xfrm>
            <a:off x="5637212" y="4601689"/>
            <a:ext cx="3586195" cy="61938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lnSpc>
                <a:spcPct val="110000"/>
              </a:lnSpc>
            </a:pPr>
            <a:r>
              <a:rPr lang="en-US" sz="2800" noProof="1">
                <a:solidFill>
                  <a:srgbClr val="FBEEDC"/>
                </a:solidFill>
              </a:rPr>
              <a:t>subsum([], </a:t>
            </a:r>
            <a:r>
              <a:rPr lang="bg-BG" sz="2800" noProof="1">
                <a:solidFill>
                  <a:schemeClr val="tx2">
                    <a:lumMod val="75000"/>
                  </a:schemeClr>
                </a:solidFill>
              </a:rPr>
              <a:t>1</a:t>
            </a:r>
            <a:r>
              <a:rPr lang="en-US" sz="2800" noProof="1">
                <a:solidFill>
                  <a:srgbClr val="FBEEDC"/>
                </a:solidFill>
              </a:rPr>
              <a:t>,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2</a:t>
            </a:r>
            <a:r>
              <a:rPr lang="en-US" sz="2800" noProof="1">
                <a:solidFill>
                  <a:srgbClr val="FBEEDC"/>
                </a:solidFill>
              </a:rPr>
              <a:t>)</a:t>
            </a:r>
            <a:endParaRPr lang="en-US" sz="2800" noProof="1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4348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Sub-Sum (with Error Handling)</a:t>
            </a:r>
          </a:p>
        </p:txBody>
      </p:sp>
      <p:sp>
        <p:nvSpPr>
          <p:cNvPr id="8" name="Text Placeholder 3"/>
          <p:cNvSpPr txBox="1">
            <a:spLocks/>
          </p:cNvSpPr>
          <p:nvPr/>
        </p:nvSpPr>
        <p:spPr>
          <a:xfrm>
            <a:off x="684212" y="1233313"/>
            <a:ext cx="10820400" cy="518678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lnSpc>
                <a:spcPct val="105000"/>
              </a:lnSpc>
            </a:pPr>
            <a:r>
              <a:rPr lang="en-US" sz="2600" noProof="1">
                <a:solidFill>
                  <a:srgbClr val="FBEEDC"/>
                </a:solidFill>
              </a:rPr>
              <a:t>function subsum(arr, startIndex, endIndex) {</a:t>
            </a:r>
          </a:p>
          <a:p>
            <a:pPr>
              <a:lnSpc>
                <a:spcPct val="105000"/>
              </a:lnSpc>
            </a:pPr>
            <a:r>
              <a:rPr lang="en-US" sz="2600" noProof="1">
                <a:solidFill>
                  <a:schemeClr val="tx2">
                    <a:lumMod val="75000"/>
                  </a:schemeClr>
                </a:solidFill>
              </a:rPr>
              <a:t>  if (!Array.isArray(arr))</a:t>
            </a:r>
          </a:p>
          <a:p>
            <a:pPr>
              <a:lnSpc>
                <a:spcPct val="105000"/>
              </a:lnSpc>
            </a:pPr>
            <a:r>
              <a:rPr lang="en-US" sz="2600" noProof="1">
                <a:solidFill>
                  <a:schemeClr val="tx2">
                    <a:lumMod val="75000"/>
                  </a:schemeClr>
                </a:solidFill>
              </a:rPr>
              <a:t>    return NaN;</a:t>
            </a:r>
          </a:p>
          <a:p>
            <a:pPr>
              <a:lnSpc>
                <a:spcPct val="105000"/>
              </a:lnSpc>
            </a:pPr>
            <a:r>
              <a:rPr lang="en-US" sz="2600" noProof="1">
                <a:solidFill>
                  <a:schemeClr val="tx2">
                    <a:lumMod val="75000"/>
                  </a:schemeClr>
                </a:solidFill>
              </a:rPr>
              <a:t>  if (startIndex &lt; 0)</a:t>
            </a:r>
          </a:p>
          <a:p>
            <a:pPr>
              <a:lnSpc>
                <a:spcPct val="105000"/>
              </a:lnSpc>
            </a:pPr>
            <a:r>
              <a:rPr lang="en-US" sz="2600" noProof="1">
                <a:solidFill>
                  <a:schemeClr val="tx2">
                    <a:lumMod val="75000"/>
                  </a:schemeClr>
                </a:solidFill>
              </a:rPr>
              <a:t>    startIndex = 0;</a:t>
            </a:r>
          </a:p>
          <a:p>
            <a:pPr>
              <a:lnSpc>
                <a:spcPct val="105000"/>
              </a:lnSpc>
            </a:pPr>
            <a:r>
              <a:rPr lang="en-US" sz="2600" noProof="1">
                <a:solidFill>
                  <a:schemeClr val="tx2">
                    <a:lumMod val="75000"/>
                  </a:schemeClr>
                </a:solidFill>
              </a:rPr>
              <a:t>  if (endIndex &gt; arr.length - 1)</a:t>
            </a:r>
          </a:p>
          <a:p>
            <a:pPr>
              <a:lnSpc>
                <a:spcPct val="105000"/>
              </a:lnSpc>
            </a:pPr>
            <a:r>
              <a:rPr lang="en-US" sz="2600" noProof="1">
                <a:solidFill>
                  <a:schemeClr val="tx2">
                    <a:lumMod val="75000"/>
                  </a:schemeClr>
                </a:solidFill>
              </a:rPr>
              <a:t>    endIndex = arr.length - 1;</a:t>
            </a:r>
          </a:p>
          <a:p>
            <a:pPr>
              <a:lnSpc>
                <a:spcPct val="105000"/>
              </a:lnSpc>
            </a:pPr>
            <a:r>
              <a:rPr lang="en-US" sz="2600" noProof="1">
                <a:solidFill>
                  <a:srgbClr val="FBEEDC"/>
                </a:solidFill>
              </a:rPr>
              <a:t>  let sum = 0;</a:t>
            </a:r>
          </a:p>
          <a:p>
            <a:pPr>
              <a:lnSpc>
                <a:spcPct val="105000"/>
              </a:lnSpc>
            </a:pPr>
            <a:r>
              <a:rPr lang="en-US" sz="2600" noProof="1">
                <a:solidFill>
                  <a:srgbClr val="FBEEDC"/>
                </a:solidFill>
              </a:rPr>
              <a:t>  for (let i = startIndex; i &lt;= endIndex; i++)</a:t>
            </a:r>
          </a:p>
          <a:p>
            <a:pPr>
              <a:lnSpc>
                <a:spcPct val="105000"/>
              </a:lnSpc>
            </a:pPr>
            <a:r>
              <a:rPr lang="en-US" sz="2600" noProof="1">
                <a:solidFill>
                  <a:srgbClr val="FBEEDC"/>
                </a:solidFill>
              </a:rPr>
              <a:t>    sum += </a:t>
            </a:r>
            <a:r>
              <a:rPr lang="en-US" sz="2600" noProof="1">
                <a:solidFill>
                  <a:schemeClr val="tx2">
                    <a:lumMod val="75000"/>
                  </a:schemeClr>
                </a:solidFill>
              </a:rPr>
              <a:t>Number(</a:t>
            </a:r>
            <a:r>
              <a:rPr lang="en-US" sz="2600" noProof="1">
                <a:solidFill>
                  <a:srgbClr val="FBEEDC"/>
                </a:solidFill>
              </a:rPr>
              <a:t>arr[i]</a:t>
            </a:r>
            <a:r>
              <a:rPr lang="en-US" sz="2600" noProof="1">
                <a:solidFill>
                  <a:schemeClr val="tx2">
                    <a:lumMod val="75000"/>
                  </a:schemeClr>
                </a:solidFill>
              </a:rPr>
              <a:t>)</a:t>
            </a:r>
            <a:r>
              <a:rPr lang="en-US" sz="2600" noProof="1">
                <a:solidFill>
                  <a:srgbClr val="FBEEDC"/>
                </a:solidFill>
              </a:rPr>
              <a:t>;</a:t>
            </a:r>
          </a:p>
          <a:p>
            <a:pPr>
              <a:lnSpc>
                <a:spcPct val="105000"/>
              </a:lnSpc>
            </a:pPr>
            <a:r>
              <a:rPr lang="en-US" sz="2600" noProof="1">
                <a:solidFill>
                  <a:srgbClr val="FBEEDC"/>
                </a:solidFill>
              </a:rPr>
              <a:t>  return sum;</a:t>
            </a:r>
          </a:p>
          <a:p>
            <a:pPr>
              <a:lnSpc>
                <a:spcPct val="105000"/>
              </a:lnSpc>
            </a:pPr>
            <a:r>
              <a:rPr lang="en-US" sz="2600" noProof="1">
                <a:solidFill>
                  <a:srgbClr val="FBEEDC"/>
                </a:solidFill>
              </a:rPr>
              <a:t>}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122612" y="5905361"/>
            <a:ext cx="8382000" cy="51473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0" lvl="1" indent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algn="ctr"/>
            <a:r>
              <a:rPr lang="en-US" b="0" dirty="0">
                <a:latin typeface="+mn-lt"/>
              </a:rPr>
              <a:t>Check your solution here: </a:t>
            </a:r>
            <a:r>
              <a:rPr lang="en-US" b="0" dirty="0">
                <a:latin typeface="+mn-lt"/>
                <a:hlinkClick r:id="rId2"/>
              </a:rPr>
              <a:t>https://judge.softuni.bg/Contests/344</a:t>
            </a:r>
            <a:endParaRPr lang="en-US" b="0" dirty="0">
              <a:latin typeface="+mn-lt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1113851" y="1715312"/>
            <a:ext cx="9916378" cy="2514600"/>
            <a:chOff x="1113851" y="1715312"/>
            <a:chExt cx="9916378" cy="2514600"/>
          </a:xfrm>
        </p:grpSpPr>
        <p:sp>
          <p:nvSpPr>
            <p:cNvPr id="7" name="Right Brace 6"/>
            <p:cNvSpPr/>
            <p:nvPr/>
          </p:nvSpPr>
          <p:spPr>
            <a:xfrm>
              <a:off x="7047724" y="1752600"/>
              <a:ext cx="228600" cy="2438400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446556" y="2504872"/>
              <a:ext cx="3583673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i="1" dirty="0">
                  <a:solidFill>
                    <a:schemeClr val="tx2">
                      <a:lumMod val="75000"/>
                    </a:schemeClr>
                  </a:solidFill>
                </a:rPr>
                <a:t>explicit error handling /</a:t>
              </a:r>
              <a:br>
                <a:rPr lang="en-US" sz="2800" i="1" dirty="0">
                  <a:solidFill>
                    <a:schemeClr val="tx2">
                      <a:lumMod val="75000"/>
                    </a:schemeClr>
                  </a:solidFill>
                </a:rPr>
              </a:br>
              <a:r>
                <a:rPr lang="en-US" sz="2800" i="1" dirty="0">
                  <a:solidFill>
                    <a:schemeClr val="tx2">
                      <a:lumMod val="75000"/>
                    </a:schemeClr>
                  </a:solidFill>
                </a:rPr>
                <a:t>special case handling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113851" y="1715312"/>
              <a:ext cx="5705273" cy="2514600"/>
            </a:xfrm>
            <a:prstGeom prst="rect">
              <a:avLst/>
            </a:prstGeom>
            <a:noFill/>
            <a:ln w="381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1917666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63750" y="4949488"/>
            <a:ext cx="9832319" cy="820600"/>
          </a:xfrm>
        </p:spPr>
        <p:txBody>
          <a:bodyPr/>
          <a:lstStyle/>
          <a:p>
            <a:r>
              <a:rPr lang="en-US" dirty="0"/>
              <a:t>Exception Handling in JS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63750" y="5770912"/>
            <a:ext cx="9832319" cy="688256"/>
          </a:xfrm>
        </p:spPr>
        <p:txBody>
          <a:bodyPr/>
          <a:lstStyle/>
          <a:p>
            <a:r>
              <a:rPr lang="en-US" dirty="0"/>
              <a:t>Throwing Errors / Catching Errors</a:t>
            </a:r>
          </a:p>
        </p:txBody>
      </p:sp>
      <p:pic>
        <p:nvPicPr>
          <p:cNvPr id="4" name="Picture 2" descr="http://umbrellajournal.com/Computer4.jpg"/>
          <p:cNvPicPr>
            <a:picLocks noChangeAspect="1" noChangeArrowheads="1"/>
          </p:cNvPicPr>
          <p:nvPr/>
        </p:nvPicPr>
        <p:blipFill>
          <a:blip r:embed="rId2" cstate="screen">
            <a:lum contras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13217" y="1123544"/>
            <a:ext cx="4972296" cy="3505200"/>
          </a:xfrm>
          <a:prstGeom prst="roundRect">
            <a:avLst>
              <a:gd name="adj" fmla="val 6005"/>
            </a:avLst>
          </a:prstGeom>
          <a:noFill/>
        </p:spPr>
      </p:pic>
      <p:pic>
        <p:nvPicPr>
          <p:cNvPr id="7" name="Picture 2" descr="cross, dialog, error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21388547">
            <a:off x="8738894" y="1979076"/>
            <a:ext cx="2672882" cy="1828798"/>
          </a:xfrm>
          <a:prstGeom prst="rect">
            <a:avLst/>
          </a:prstGeom>
          <a:noFill/>
          <a:scene3d>
            <a:camera prst="perspectiveHeroicExtremeLeftFacing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error, warning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4212" y="1914184"/>
            <a:ext cx="2679163" cy="2009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Резултат с изображение за bomb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3548" y="3184084"/>
            <a:ext cx="1323064" cy="1323064"/>
          </a:xfrm>
          <a:prstGeom prst="rect">
            <a:avLst/>
          </a:prstGeom>
          <a:noFill/>
          <a:effectLst>
            <a:glow rad="228600">
              <a:schemeClr val="accent1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25661">
            <a:off x="6711381" y="1818106"/>
            <a:ext cx="1025283" cy="1025283"/>
          </a:xfrm>
          <a:prstGeom prst="rect">
            <a:avLst/>
          </a:prstGeom>
          <a:effectLst/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0503165">
            <a:off x="5480873" y="2110205"/>
            <a:ext cx="946215" cy="946215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405566">
            <a:off x="3839744" y="2058979"/>
            <a:ext cx="762863" cy="762863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211703">
            <a:off x="7694774" y="1428506"/>
            <a:ext cx="762863" cy="762863"/>
          </a:xfrm>
          <a:prstGeom prst="rect">
            <a:avLst/>
          </a:prstGeom>
          <a:effectLst>
            <a:softEdge rad="88900"/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9376582">
            <a:off x="7771231" y="2343163"/>
            <a:ext cx="762863" cy="762863"/>
          </a:xfrm>
          <a:prstGeom prst="roundRect">
            <a:avLst>
              <a:gd name="adj" fmla="val 50000"/>
            </a:avLst>
          </a:prstGeom>
          <a:effectLst>
            <a:softEdge rad="76200"/>
          </a:effec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8914498">
            <a:off x="4456728" y="1538266"/>
            <a:ext cx="613362" cy="613362"/>
          </a:xfrm>
          <a:prstGeom prst="roundRect">
            <a:avLst>
              <a:gd name="adj" fmla="val 50000"/>
            </a:avLst>
          </a:prstGeom>
          <a:effectLst>
            <a:softEdge rad="50800"/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742118" y="1258112"/>
            <a:ext cx="4714494" cy="461322"/>
          </a:xfrm>
          <a:prstGeom prst="roundRect">
            <a:avLst>
              <a:gd name="adj" fmla="val 4580"/>
            </a:avLst>
          </a:prstGeom>
        </p:spPr>
      </p:pic>
    </p:spTree>
    <p:extLst>
      <p:ext uri="{BB962C8B-B14F-4D97-AF65-F5344CB8AC3E}">
        <p14:creationId xmlns:p14="http://schemas.microsoft.com/office/powerpoint/2010/main" val="2282730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Return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special value </a:t>
            </a:r>
            <a:r>
              <a:rPr lang="en-US" dirty="0"/>
              <a:t>for expected behavior</a:t>
            </a:r>
          </a:p>
          <a:p>
            <a:pPr lvl="1"/>
            <a:r>
              <a:rPr lang="en-US" dirty="0"/>
              <a:t>Return a value if no problem /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recoverable</a:t>
            </a:r>
            <a:r>
              <a:rPr lang="en-US" dirty="0"/>
              <a:t> problem occurs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Valid</a:t>
            </a:r>
            <a:r>
              <a:rPr lang="en-US" dirty="0"/>
              <a:t> input arguments </a:t>
            </a:r>
            <a:r>
              <a:rPr lang="en-US" dirty="0">
                <a:sym typeface="Wingdings" panose="05000000000000000000" pitchFamily="2" charset="2"/>
              </a:rPr>
              <a:t> return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valid value</a:t>
            </a:r>
            <a:r>
              <a:rPr lang="en-US" dirty="0">
                <a:sym typeface="Wingdings" panose="05000000000000000000" pitchFamily="2" charset="2"/>
              </a:rPr>
              <a:t> or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special value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en-US" dirty="0"/>
              <a:t>E.g. searching something </a:t>
            </a:r>
            <a:r>
              <a:rPr lang="en-US" dirty="0">
                <a:sym typeface="Wingdings" panose="05000000000000000000" pitchFamily="2" charset="2"/>
              </a:rPr>
              <a:t> return the item found or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undefined</a:t>
            </a:r>
            <a:endParaRPr lang="en-US" dirty="0">
              <a:sym typeface="Wingdings" panose="05000000000000000000" pitchFamily="2" charset="2"/>
            </a:endParaRPr>
          </a:p>
          <a:p>
            <a:pPr>
              <a:spcBef>
                <a:spcPts val="1800"/>
              </a:spcBef>
            </a:pPr>
            <a:r>
              <a:rPr lang="en-US" dirty="0">
                <a:sym typeface="Wingdings" panose="05000000000000000000" pitchFamily="2" charset="2"/>
              </a:rPr>
              <a:t>Thrown an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exception</a:t>
            </a:r>
            <a:r>
              <a:rPr lang="en-US" dirty="0">
                <a:sym typeface="Wingdings" panose="05000000000000000000" pitchFamily="2" charset="2"/>
              </a:rPr>
              <a:t> for unexpected behavior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When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unrecoverable</a:t>
            </a:r>
            <a:r>
              <a:rPr lang="en-US" dirty="0">
                <a:sym typeface="Wingdings" panose="05000000000000000000" pitchFamily="2" charset="2"/>
              </a:rPr>
              <a:t> problem occurs</a:t>
            </a:r>
            <a:endParaRPr lang="en-US" dirty="0">
              <a:solidFill>
                <a:schemeClr val="tx2">
                  <a:lumMod val="75000"/>
                </a:schemeClr>
              </a:solidFill>
              <a:sym typeface="Wingdings" panose="05000000000000000000" pitchFamily="2" charset="2"/>
            </a:endParaRPr>
          </a:p>
          <a:p>
            <a:pPr lvl="1"/>
            <a:r>
              <a:rPr lang="en-US" dirty="0">
                <a:sym typeface="Wingdings" panose="05000000000000000000" pitchFamily="2" charset="2"/>
              </a:rPr>
              <a:t>Invalid input arguments / invalid object state / missing resource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E.g. create a card "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-2 hearts</a:t>
            </a:r>
            <a:r>
              <a:rPr lang="en-US" dirty="0">
                <a:sym typeface="Wingdings" panose="05000000000000000000" pitchFamily="2" charset="2"/>
              </a:rPr>
              <a:t>" or create array of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-5</a:t>
            </a:r>
            <a:r>
              <a:rPr lang="en-US" dirty="0">
                <a:sym typeface="Wingdings" panose="05000000000000000000" pitchFamily="2" charset="2"/>
              </a:rPr>
              <a:t> elements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Exceptions vs. Special Values</a:t>
            </a:r>
          </a:p>
        </p:txBody>
      </p:sp>
    </p:spTree>
    <p:extLst>
      <p:ext uri="{BB962C8B-B14F-4D97-AF65-F5344CB8AC3E}">
        <p14:creationId xmlns:p14="http://schemas.microsoft.com/office/powerpoint/2010/main" val="1541255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Throwing Errors (Exceptions)</a:t>
            </a:r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684212" y="1219200"/>
            <a:ext cx="7315200" cy="61938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lnSpc>
                <a:spcPct val="110000"/>
              </a:lnSpc>
            </a:pP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throw new Error</a:t>
            </a:r>
            <a:r>
              <a:rPr lang="en-US" sz="2800" noProof="1">
                <a:solidFill>
                  <a:srgbClr val="FBEEDC"/>
                </a:solidFill>
              </a:rPr>
              <a:t>("Invalid state");</a:t>
            </a:r>
            <a:endParaRPr lang="en-US" sz="2800" noProof="1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212" y="2133599"/>
            <a:ext cx="7315200" cy="1295681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8082934" y="910846"/>
            <a:ext cx="3836100" cy="2807915"/>
            <a:chOff x="3526684" y="1138980"/>
            <a:chExt cx="4777528" cy="2993420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26684" y="1138980"/>
              <a:ext cx="4777528" cy="2993420"/>
            </a:xfrm>
            <a:prstGeom prst="rect">
              <a:avLst/>
            </a:prstGeom>
            <a:effectLst>
              <a:softEdge rad="317500"/>
            </a:effectLst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445079">
              <a:off x="6673802" y="2031667"/>
              <a:ext cx="744700" cy="669386"/>
            </a:xfrm>
            <a:prstGeom prst="rect">
              <a:avLst/>
            </a:prstGeom>
          </p:spPr>
        </p:pic>
      </p:grpSp>
      <p:sp>
        <p:nvSpPr>
          <p:cNvPr id="14" name="AutoShape 25"/>
          <p:cNvSpPr>
            <a:spLocks noChangeArrowheads="1"/>
          </p:cNvSpPr>
          <p:nvPr/>
        </p:nvSpPr>
        <p:spPr bwMode="auto">
          <a:xfrm>
            <a:off x="6932612" y="381000"/>
            <a:ext cx="2514600" cy="631419"/>
          </a:xfrm>
          <a:prstGeom prst="wedgeRoundRectCallout">
            <a:avLst>
              <a:gd name="adj1" fmla="val -63404"/>
              <a:gd name="adj2" fmla="val 6303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General error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 Placeholder 3"/>
          <p:cNvSpPr txBox="1">
            <a:spLocks/>
          </p:cNvSpPr>
          <p:nvPr/>
        </p:nvSpPr>
        <p:spPr>
          <a:xfrm>
            <a:off x="684212" y="3886200"/>
            <a:ext cx="10561676" cy="61938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lnSpc>
                <a:spcPct val="110000"/>
              </a:lnSpc>
            </a:pP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throw new RangeError</a:t>
            </a:r>
            <a:r>
              <a:rPr lang="en-US" sz="2800" noProof="1">
                <a:solidFill>
                  <a:srgbClr val="FBEEDC"/>
                </a:solidFill>
              </a:rPr>
              <a:t>("Invalid index");</a:t>
            </a:r>
            <a:endParaRPr lang="en-US" sz="2800" noProof="1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6" name="AutoShape 25"/>
          <p:cNvSpPr>
            <a:spLocks noChangeArrowheads="1"/>
          </p:cNvSpPr>
          <p:nvPr/>
        </p:nvSpPr>
        <p:spPr bwMode="auto">
          <a:xfrm>
            <a:off x="8570100" y="3420365"/>
            <a:ext cx="3124200" cy="636461"/>
          </a:xfrm>
          <a:prstGeom prst="wedgeRoundRectCallout">
            <a:avLst>
              <a:gd name="adj1" fmla="val -60082"/>
              <a:gd name="adj2" fmla="val 4939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Value out of range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7" name="Text Placeholder 3"/>
          <p:cNvSpPr txBox="1">
            <a:spLocks/>
          </p:cNvSpPr>
          <p:nvPr/>
        </p:nvSpPr>
        <p:spPr>
          <a:xfrm>
            <a:off x="684212" y="4895864"/>
            <a:ext cx="10561676" cy="61938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lnSpc>
                <a:spcPct val="110000"/>
              </a:lnSpc>
            </a:pP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throw new TypeError</a:t>
            </a:r>
            <a:r>
              <a:rPr lang="en-US" sz="2800" noProof="1">
                <a:solidFill>
                  <a:srgbClr val="FBEEDC"/>
                </a:solidFill>
              </a:rPr>
              <a:t>("String expected");</a:t>
            </a:r>
            <a:endParaRPr lang="en-US" sz="2800" noProof="1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8" name="AutoShape 25"/>
          <p:cNvSpPr>
            <a:spLocks noChangeArrowheads="1"/>
          </p:cNvSpPr>
          <p:nvPr/>
        </p:nvSpPr>
        <p:spPr bwMode="auto">
          <a:xfrm>
            <a:off x="8974672" y="4239640"/>
            <a:ext cx="2396996" cy="989059"/>
          </a:xfrm>
          <a:prstGeom prst="wedgeRoundRectCallout">
            <a:avLst>
              <a:gd name="adj1" fmla="val -68880"/>
              <a:gd name="adj2" fmla="val 4278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Expected a different type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9" name="Text Placeholder 3"/>
          <p:cNvSpPr txBox="1">
            <a:spLocks/>
          </p:cNvSpPr>
          <p:nvPr/>
        </p:nvSpPr>
        <p:spPr>
          <a:xfrm>
            <a:off x="684212" y="5884081"/>
            <a:ext cx="10561676" cy="61938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lnSpc>
                <a:spcPct val="110000"/>
              </a:lnSpc>
            </a:pP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throw new ReferenceError</a:t>
            </a:r>
            <a:r>
              <a:rPr lang="en-US" sz="2800" noProof="1">
                <a:solidFill>
                  <a:srgbClr val="FBEEDC"/>
                </a:solidFill>
              </a:rPr>
              <a:t>("Missing age");</a:t>
            </a:r>
            <a:endParaRPr lang="en-US" sz="2800" noProof="1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0" name="AutoShape 25"/>
          <p:cNvSpPr>
            <a:spLocks noChangeArrowheads="1"/>
          </p:cNvSpPr>
          <p:nvPr/>
        </p:nvSpPr>
        <p:spPr bwMode="auto">
          <a:xfrm>
            <a:off x="9120812" y="5410998"/>
            <a:ext cx="2536200" cy="989059"/>
          </a:xfrm>
          <a:prstGeom prst="wedgeRoundRectCallout">
            <a:avLst>
              <a:gd name="adj1" fmla="val -66829"/>
              <a:gd name="adj2" fmla="val 3196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Accessing non-existing object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037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function </a:t>
            </a:r>
            <a:r>
              <a:rPr lang="en-US" dirty="0"/>
              <a:t>creates 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Card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to hold card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face</a:t>
            </a:r>
            <a:r>
              <a:rPr lang="en-US" dirty="0"/>
              <a:t> +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suit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Valid card faces are: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2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3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4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5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6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7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8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9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10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J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Q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K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A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Valid card suits are: </a:t>
            </a:r>
            <a:r>
              <a:rPr lang="pl-PL" b="1" dirty="0">
                <a:solidFill>
                  <a:schemeClr val="tx2">
                    <a:lumMod val="75000"/>
                  </a:schemeClr>
                </a:solidFill>
              </a:rPr>
              <a:t>S</a:t>
            </a:r>
            <a:r>
              <a:rPr lang="en-US" dirty="0"/>
              <a:t> (</a:t>
            </a:r>
            <a:r>
              <a:rPr lang="pl-PL" dirty="0"/>
              <a:t>♠</a:t>
            </a:r>
            <a:r>
              <a:rPr lang="en-US" dirty="0"/>
              <a:t>), </a:t>
            </a:r>
            <a:r>
              <a:rPr lang="pl-PL" b="1" dirty="0">
                <a:solidFill>
                  <a:schemeClr val="tx2">
                    <a:lumMod val="75000"/>
                  </a:schemeClr>
                </a:solidFill>
              </a:rPr>
              <a:t>H</a:t>
            </a:r>
            <a:r>
              <a:rPr lang="en-US" dirty="0"/>
              <a:t> (</a:t>
            </a:r>
            <a:r>
              <a:rPr lang="pl-PL" dirty="0"/>
              <a:t>♥</a:t>
            </a:r>
            <a:r>
              <a:rPr lang="en-US" dirty="0"/>
              <a:t>), </a:t>
            </a:r>
            <a:r>
              <a:rPr lang="pl-PL" b="1" dirty="0">
                <a:solidFill>
                  <a:schemeClr val="tx2">
                    <a:lumMod val="75000"/>
                  </a:schemeClr>
                </a:solidFill>
              </a:rPr>
              <a:t>D</a:t>
            </a:r>
            <a:r>
              <a:rPr lang="en-US" dirty="0"/>
              <a:t> (</a:t>
            </a:r>
            <a:r>
              <a:rPr lang="pl-PL" dirty="0"/>
              <a:t>♦</a:t>
            </a:r>
            <a:r>
              <a:rPr lang="en-US" dirty="0"/>
              <a:t>), </a:t>
            </a:r>
            <a:r>
              <a:rPr lang="pl-PL" b="1" dirty="0">
                <a:solidFill>
                  <a:schemeClr val="tx2">
                    <a:lumMod val="75000"/>
                  </a:schemeClr>
                </a:solidFill>
              </a:rPr>
              <a:t>C</a:t>
            </a:r>
            <a:r>
              <a:rPr lang="en-US" dirty="0"/>
              <a:t> (</a:t>
            </a:r>
            <a:r>
              <a:rPr lang="pl-PL" dirty="0"/>
              <a:t>♣</a:t>
            </a:r>
            <a:r>
              <a:rPr lang="en-US" dirty="0"/>
              <a:t>)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Throw an error </a:t>
            </a:r>
            <a:r>
              <a:rPr lang="en-US" dirty="0"/>
              <a:t>in case of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invalid</a:t>
            </a:r>
            <a:r>
              <a:rPr lang="en-US" dirty="0"/>
              <a:t> face or suit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Playing Cards</a:t>
            </a:r>
          </a:p>
        </p:txBody>
      </p:sp>
      <p:sp>
        <p:nvSpPr>
          <p:cNvPr id="6" name="Text Placeholder 3"/>
          <p:cNvSpPr txBox="1">
            <a:spLocks/>
          </p:cNvSpPr>
          <p:nvPr/>
        </p:nvSpPr>
        <p:spPr>
          <a:xfrm>
            <a:off x="763880" y="3810000"/>
            <a:ext cx="10664532" cy="153040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sz="3000" noProof="1">
                <a:solidFill>
                  <a:srgbClr val="FBEEDC"/>
                </a:solidFill>
              </a:rPr>
              <a:t>console.log('' + makeCard('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A</a:t>
            </a:r>
            <a:r>
              <a:rPr lang="en-US" sz="3000" noProof="1">
                <a:solidFill>
                  <a:srgbClr val="FBEEDC"/>
                </a:solidFill>
              </a:rPr>
              <a:t>',</a:t>
            </a:r>
            <a:r>
              <a:rPr lang="en-US" sz="3000" noProof="1">
                <a:solidFill>
                  <a:srgbClr val="FBEEDC"/>
                </a:solidFill>
                <a:latin typeface="+mn-lt"/>
              </a:rPr>
              <a:t> </a:t>
            </a:r>
            <a:r>
              <a:rPr lang="en-US" sz="3000" noProof="1">
                <a:solidFill>
                  <a:srgbClr val="FBEEDC"/>
                </a:solidFill>
              </a:rPr>
              <a:t>'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S</a:t>
            </a:r>
            <a:r>
              <a:rPr lang="en-US" sz="3000" noProof="1">
                <a:solidFill>
                  <a:srgbClr val="FBEEDC"/>
                </a:solidFill>
              </a:rPr>
              <a:t>')); 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// A♠</a:t>
            </a:r>
          </a:p>
          <a:p>
            <a:r>
              <a:rPr lang="en-US" sz="3000" noProof="1">
                <a:solidFill>
                  <a:srgbClr val="FBEEDC"/>
                </a:solidFill>
              </a:rPr>
              <a:t>console.log('' + makeCard('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10</a:t>
            </a:r>
            <a:r>
              <a:rPr lang="en-US" sz="3000" noProof="1">
                <a:solidFill>
                  <a:srgbClr val="FBEEDC"/>
                </a:solidFill>
              </a:rPr>
              <a:t>',</a:t>
            </a:r>
            <a:r>
              <a:rPr lang="en-US" sz="3000" noProof="1">
                <a:solidFill>
                  <a:srgbClr val="FBEEDC"/>
                </a:solidFill>
                <a:latin typeface="+mn-lt"/>
              </a:rPr>
              <a:t> </a:t>
            </a:r>
            <a:r>
              <a:rPr lang="en-US" sz="3000" noProof="1">
                <a:solidFill>
                  <a:srgbClr val="FBEEDC"/>
                </a:solidFill>
              </a:rPr>
              <a:t>'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H</a:t>
            </a:r>
            <a:r>
              <a:rPr lang="en-US" sz="3000" noProof="1">
                <a:solidFill>
                  <a:srgbClr val="FBEEDC"/>
                </a:solidFill>
              </a:rPr>
              <a:t>'));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// 10♥</a:t>
            </a:r>
          </a:p>
          <a:p>
            <a:r>
              <a:rPr lang="en-US" sz="3000" noProof="1">
                <a:solidFill>
                  <a:srgbClr val="FBEEDC"/>
                </a:solidFill>
              </a:rPr>
              <a:t>console.log('' + makeCard('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2</a:t>
            </a:r>
            <a:r>
              <a:rPr lang="en-US" sz="3000" noProof="1">
                <a:solidFill>
                  <a:srgbClr val="FBEEDC"/>
                </a:solidFill>
              </a:rPr>
              <a:t>',</a:t>
            </a:r>
            <a:r>
              <a:rPr lang="en-US" sz="3000" noProof="1">
                <a:solidFill>
                  <a:srgbClr val="FBEEDC"/>
                </a:solidFill>
                <a:latin typeface="+mn-lt"/>
              </a:rPr>
              <a:t> </a:t>
            </a:r>
            <a:r>
              <a:rPr lang="en-US" sz="3000" noProof="1">
                <a:solidFill>
                  <a:srgbClr val="FBEEDC"/>
                </a:solidFill>
              </a:rPr>
              <a:t>'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D</a:t>
            </a:r>
            <a:r>
              <a:rPr lang="en-US" sz="3000" noProof="1">
                <a:solidFill>
                  <a:srgbClr val="FBEEDC"/>
                </a:solidFill>
              </a:rPr>
              <a:t>')); 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// 2♦</a:t>
            </a:r>
          </a:p>
        </p:txBody>
      </p:sp>
      <p:sp>
        <p:nvSpPr>
          <p:cNvPr id="8" name="Text Placeholder 3"/>
          <p:cNvSpPr txBox="1">
            <a:spLocks/>
          </p:cNvSpPr>
          <p:nvPr/>
        </p:nvSpPr>
        <p:spPr>
          <a:xfrm>
            <a:off x="760558" y="5340401"/>
            <a:ext cx="10664532" cy="106873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sz="3000" noProof="1">
                <a:solidFill>
                  <a:srgbClr val="FBEEDC"/>
                </a:solidFill>
              </a:rPr>
              <a:t>console.log('' + makeCard('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1</a:t>
            </a:r>
            <a:r>
              <a:rPr lang="en-US" sz="3000" noProof="1">
                <a:solidFill>
                  <a:srgbClr val="FBEEDC"/>
                </a:solidFill>
              </a:rPr>
              <a:t>',</a:t>
            </a:r>
            <a:r>
              <a:rPr lang="en-US" sz="3000" noProof="1">
                <a:solidFill>
                  <a:srgbClr val="FBEEDC"/>
                </a:solidFill>
                <a:latin typeface="+mn-lt"/>
              </a:rPr>
              <a:t> </a:t>
            </a:r>
            <a:r>
              <a:rPr lang="en-US" sz="3000" noProof="1">
                <a:solidFill>
                  <a:srgbClr val="FBEEDC"/>
                </a:solidFill>
              </a:rPr>
              <a:t>'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C</a:t>
            </a:r>
            <a:r>
              <a:rPr lang="en-US" sz="3000" noProof="1">
                <a:solidFill>
                  <a:srgbClr val="FBEEDC"/>
                </a:solidFill>
              </a:rPr>
              <a:t>'));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  <a:latin typeface="+mn-lt"/>
              </a:rPr>
              <a:t> // Error</a:t>
            </a:r>
          </a:p>
          <a:p>
            <a:r>
              <a:rPr lang="en-US" sz="3000" noProof="1">
                <a:solidFill>
                  <a:srgbClr val="FBEEDC"/>
                </a:solidFill>
              </a:rPr>
              <a:t>console.log('' + makeCard('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4</a:t>
            </a:r>
            <a:r>
              <a:rPr lang="en-US" sz="3000" noProof="1">
                <a:solidFill>
                  <a:srgbClr val="FBEEDC"/>
                </a:solidFill>
              </a:rPr>
              <a:t>',</a:t>
            </a:r>
            <a:r>
              <a:rPr lang="en-US" sz="3000" noProof="1">
                <a:solidFill>
                  <a:srgbClr val="FBEEDC"/>
                </a:solidFill>
                <a:latin typeface="+mn-lt"/>
              </a:rPr>
              <a:t> </a:t>
            </a:r>
            <a:r>
              <a:rPr lang="en-US" sz="3000" noProof="1">
                <a:solidFill>
                  <a:srgbClr val="FBEEDC"/>
                </a:solidFill>
              </a:rPr>
              <a:t>'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W</a:t>
            </a:r>
            <a:r>
              <a:rPr lang="en-US" sz="3000" noProof="1">
                <a:solidFill>
                  <a:srgbClr val="FBEEDC"/>
                </a:solidFill>
              </a:rPr>
              <a:t>'));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  <a:latin typeface="+mn-lt"/>
              </a:rPr>
              <a:t> // Error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8534" y="1447800"/>
            <a:ext cx="1446556" cy="1990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666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Playing Cards – Factory Function</a:t>
            </a:r>
          </a:p>
        </p:txBody>
      </p:sp>
      <p:sp>
        <p:nvSpPr>
          <p:cNvPr id="6" name="Text Placeholder 3"/>
          <p:cNvSpPr txBox="1">
            <a:spLocks/>
          </p:cNvSpPr>
          <p:nvPr/>
        </p:nvSpPr>
        <p:spPr>
          <a:xfrm>
            <a:off x="763880" y="1562545"/>
            <a:ext cx="10664532" cy="476205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noProof="1">
                <a:solidFill>
                  <a:srgbClr val="FBEEDC"/>
                </a:solidFill>
              </a:rPr>
              <a:t>function makeCard(face, suit) {</a:t>
            </a:r>
          </a:p>
          <a:p>
            <a:r>
              <a:rPr lang="en-US" noProof="1">
                <a:solidFill>
                  <a:srgbClr val="FBEEDC"/>
                </a:solidFill>
              </a:rPr>
              <a:t>  const validFaces = ['2', '3', '4', '5', '6', '7', '8', '9', '10', 'J', 'Q', 'K', 'A'];</a:t>
            </a:r>
          </a:p>
          <a:p>
            <a:r>
              <a:rPr lang="en-US" noProof="1">
                <a:solidFill>
                  <a:srgbClr val="FBEEDC"/>
                </a:solidFill>
              </a:rPr>
              <a:t>  const validSuits = ['S', 'H', 'D', 'C'];</a:t>
            </a:r>
          </a:p>
          <a:p>
            <a:r>
              <a:rPr lang="en-US" noProof="1">
                <a:solidFill>
                  <a:srgbClr val="FBEEDC"/>
                </a:solidFill>
              </a:rPr>
              <a:t>  if (!validFaces.includes(face))</a:t>
            </a:r>
          </a:p>
          <a:p>
            <a:r>
              <a:rPr lang="en-US" noProof="1">
                <a:solidFill>
                  <a:srgbClr val="FBEEDC"/>
                </a:solidFill>
              </a:rPr>
              <a:t>   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throw new Error</a:t>
            </a:r>
            <a:r>
              <a:rPr lang="en-US" noProof="1">
                <a:solidFill>
                  <a:srgbClr val="FBEEDC"/>
                </a:solidFill>
              </a:rPr>
              <a:t>("Invalid card face: " + face);</a:t>
            </a:r>
          </a:p>
          <a:p>
            <a:r>
              <a:rPr lang="en-US" noProof="1">
                <a:solidFill>
                  <a:srgbClr val="FBEEDC"/>
                </a:solidFill>
              </a:rPr>
              <a:t>  if (!validSuits.includes(suit))</a:t>
            </a:r>
          </a:p>
          <a:p>
            <a:r>
              <a:rPr lang="en-US" noProof="1">
                <a:solidFill>
                  <a:srgbClr val="FBEEDC"/>
                </a:solidFill>
              </a:rPr>
              <a:t>   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throw new Error</a:t>
            </a:r>
            <a:r>
              <a:rPr lang="en-US" noProof="1">
                <a:solidFill>
                  <a:srgbClr val="FBEEDC"/>
                </a:solidFill>
              </a:rPr>
              <a:t>("Invalid card suit: " + suit);</a:t>
            </a:r>
          </a:p>
          <a:p>
            <a:r>
              <a:rPr lang="en-US" noProof="1">
                <a:solidFill>
                  <a:srgbClr val="FBEEDC"/>
                </a:solidFill>
              </a:rPr>
              <a:t>  let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card</a:t>
            </a:r>
            <a:r>
              <a:rPr lang="en-US" noProof="1">
                <a:solidFill>
                  <a:srgbClr val="FBEEDC"/>
                </a:solidFill>
              </a:rPr>
              <a:t> = {</a:t>
            </a:r>
          </a:p>
          <a:p>
            <a:r>
              <a:rPr lang="en-US" noProof="1">
                <a:solidFill>
                  <a:srgbClr val="FBEEDC"/>
                </a:solidFill>
              </a:rPr>
              <a:t>    face: face,</a:t>
            </a:r>
          </a:p>
          <a:p>
            <a:r>
              <a:rPr lang="en-US" noProof="1">
                <a:solidFill>
                  <a:srgbClr val="FBEEDC"/>
                </a:solidFill>
              </a:rPr>
              <a:t>    suit: suit,</a:t>
            </a:r>
          </a:p>
          <a:p>
            <a:r>
              <a:rPr lang="en-US" noProof="1">
                <a:solidFill>
                  <a:srgbClr val="FBEEDC"/>
                </a:solidFill>
              </a:rPr>
              <a:t>    toString: () =&gt; { … }</a:t>
            </a:r>
          </a:p>
          <a:p>
            <a:r>
              <a:rPr lang="en-US" noProof="1">
                <a:solidFill>
                  <a:srgbClr val="FBEEDC"/>
                </a:solidFill>
              </a:rPr>
              <a:t>  };</a:t>
            </a:r>
          </a:p>
          <a:p>
            <a:r>
              <a:rPr lang="en-US" noProof="1">
                <a:solidFill>
                  <a:srgbClr val="FBEEDC"/>
                </a:solidFill>
              </a:rPr>
              <a:t>  return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card</a:t>
            </a:r>
            <a:r>
              <a:rPr lang="en-US" noProof="1">
                <a:solidFill>
                  <a:srgbClr val="FBEEDC"/>
                </a:solidFill>
              </a:rPr>
              <a:t>;</a:t>
            </a:r>
          </a:p>
          <a:p>
            <a:r>
              <a:rPr lang="en-US" noProof="1">
                <a:solidFill>
                  <a:srgbClr val="FBEEDC"/>
                </a:solidFill>
              </a:rPr>
              <a:t>}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2308" y="4876801"/>
            <a:ext cx="5618515" cy="1618894"/>
          </a:xfrm>
          <a:prstGeom prst="roundRect">
            <a:avLst>
              <a:gd name="adj" fmla="val 1392"/>
            </a:avLst>
          </a:prstGeom>
        </p:spPr>
      </p:pic>
    </p:spTree>
    <p:extLst>
      <p:ext uri="{BB962C8B-B14F-4D97-AF65-F5344CB8AC3E}">
        <p14:creationId xmlns:p14="http://schemas.microsoft.com/office/powerpoint/2010/main" val="3008234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Solution: Playing Cards – </a:t>
            </a:r>
            <a:r>
              <a:rPr lang="en-US" noProof="1"/>
              <a:t>toString</a:t>
            </a:r>
            <a:r>
              <a:rPr lang="en-US" dirty="0"/>
              <a:t>()</a:t>
            </a:r>
          </a:p>
        </p:txBody>
      </p:sp>
      <p:sp>
        <p:nvSpPr>
          <p:cNvPr id="6" name="Text Placeholder 3"/>
          <p:cNvSpPr txBox="1">
            <a:spLocks/>
          </p:cNvSpPr>
          <p:nvPr/>
        </p:nvSpPr>
        <p:spPr>
          <a:xfrm>
            <a:off x="763880" y="1295400"/>
            <a:ext cx="10664532" cy="471588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 marL="808038" indent="-808038">
              <a:lnSpc>
                <a:spcPct val="110000"/>
              </a:lnSpc>
            </a:pP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toString</a:t>
            </a:r>
            <a:r>
              <a:rPr lang="en-US" sz="3000" noProof="1">
                <a:solidFill>
                  <a:srgbClr val="FBEEDC"/>
                </a:solidFill>
              </a:rPr>
              <a:t>() {</a:t>
            </a:r>
          </a:p>
          <a:p>
            <a:pPr marL="808038" indent="-808038">
              <a:lnSpc>
                <a:spcPct val="110000"/>
              </a:lnSpc>
            </a:pPr>
            <a:r>
              <a:rPr lang="en-US" sz="3000" noProof="1">
                <a:solidFill>
                  <a:srgbClr val="FBEEDC"/>
                </a:solidFill>
              </a:rPr>
              <a:t>  let suitToChar = {</a:t>
            </a:r>
          </a:p>
          <a:p>
            <a:pPr marL="808038" indent="-808038">
              <a:lnSpc>
                <a:spcPct val="110000"/>
              </a:lnSpc>
            </a:pPr>
            <a:r>
              <a:rPr lang="en-US" sz="3000" noProof="1">
                <a:solidFill>
                  <a:srgbClr val="FBEEDC"/>
                </a:solidFill>
              </a:rPr>
              <a:t>    '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S</a:t>
            </a:r>
            <a:r>
              <a:rPr lang="en-US" sz="3000" noProof="1">
                <a:solidFill>
                  <a:srgbClr val="FBEEDC"/>
                </a:solidFill>
              </a:rPr>
              <a:t>': "\u2660",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 // ♠</a:t>
            </a:r>
          </a:p>
          <a:p>
            <a:pPr marL="808038" indent="-808038">
              <a:lnSpc>
                <a:spcPct val="110000"/>
              </a:lnSpc>
            </a:pPr>
            <a:r>
              <a:rPr lang="en-US" sz="3000" noProof="1">
                <a:solidFill>
                  <a:srgbClr val="FBEEDC"/>
                </a:solidFill>
              </a:rPr>
              <a:t>    '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H</a:t>
            </a:r>
            <a:r>
              <a:rPr lang="en-US" sz="3000" noProof="1">
                <a:solidFill>
                  <a:srgbClr val="FBEEDC"/>
                </a:solidFill>
              </a:rPr>
              <a:t>': "\u2665",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 // ♥</a:t>
            </a:r>
          </a:p>
          <a:p>
            <a:pPr marL="808038" indent="-808038">
              <a:lnSpc>
                <a:spcPct val="110000"/>
              </a:lnSpc>
            </a:pPr>
            <a:r>
              <a:rPr lang="en-US" sz="3000" noProof="1">
                <a:solidFill>
                  <a:srgbClr val="FBEEDC"/>
                </a:solidFill>
              </a:rPr>
              <a:t>    '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D</a:t>
            </a:r>
            <a:r>
              <a:rPr lang="en-US" sz="3000" noProof="1">
                <a:solidFill>
                  <a:srgbClr val="FBEEDC"/>
                </a:solidFill>
              </a:rPr>
              <a:t>': "\u2666",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 // ♦</a:t>
            </a:r>
          </a:p>
          <a:p>
            <a:pPr marL="808038" indent="-808038">
              <a:lnSpc>
                <a:spcPct val="110000"/>
              </a:lnSpc>
            </a:pPr>
            <a:r>
              <a:rPr lang="en-US" sz="3000" noProof="1">
                <a:solidFill>
                  <a:srgbClr val="FBEEDC"/>
                </a:solidFill>
              </a:rPr>
              <a:t>    '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C</a:t>
            </a:r>
            <a:r>
              <a:rPr lang="en-US" sz="3000" noProof="1">
                <a:solidFill>
                  <a:srgbClr val="FBEEDC"/>
                </a:solidFill>
              </a:rPr>
              <a:t>': "\u2663",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 // ♣</a:t>
            </a:r>
          </a:p>
          <a:p>
            <a:pPr marL="808038" indent="-808038">
              <a:lnSpc>
                <a:spcPct val="110000"/>
              </a:lnSpc>
            </a:pPr>
            <a:r>
              <a:rPr lang="en-US" sz="3000" noProof="1">
                <a:solidFill>
                  <a:srgbClr val="FBEEDC"/>
                </a:solidFill>
              </a:rPr>
              <a:t>  };</a:t>
            </a:r>
          </a:p>
          <a:p>
            <a:pPr marL="808038" indent="-808038">
              <a:lnSpc>
                <a:spcPct val="110000"/>
              </a:lnSpc>
            </a:pPr>
            <a:r>
              <a:rPr lang="en-US" sz="3000" noProof="1">
                <a:solidFill>
                  <a:srgbClr val="FBEEDC"/>
                </a:solidFill>
              </a:rPr>
              <a:t>  return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card</a:t>
            </a:r>
            <a:r>
              <a:rPr lang="en-US" sz="3000" noProof="1">
                <a:solidFill>
                  <a:srgbClr val="FBEEDC"/>
                </a:solidFill>
              </a:rPr>
              <a:t>.face + suitToChar[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card</a:t>
            </a:r>
            <a:r>
              <a:rPr lang="en-US" sz="3000" noProof="1">
                <a:solidFill>
                  <a:srgbClr val="FBEEDC"/>
                </a:solidFill>
              </a:rPr>
              <a:t>.suit];</a:t>
            </a:r>
          </a:p>
          <a:p>
            <a:pPr marL="808038" indent="-808038">
              <a:lnSpc>
                <a:spcPct val="110000"/>
              </a:lnSpc>
            </a:pPr>
            <a:r>
              <a:rPr lang="en-US" sz="3000" noProof="1">
                <a:solidFill>
                  <a:srgbClr val="FBEEDC"/>
                </a:solidFill>
              </a:rPr>
              <a:t>}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63880" y="6134912"/>
            <a:ext cx="10664532" cy="514738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72000" rIns="144000" bIns="72000" rtlCol="0">
            <a:sp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0" lvl="1" indent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algn="ctr"/>
            <a:r>
              <a:rPr lang="en-US" b="0" dirty="0">
                <a:latin typeface="+mn-lt"/>
              </a:rPr>
              <a:t>Check your solution here: </a:t>
            </a:r>
            <a:r>
              <a:rPr lang="en-US" b="0" dirty="0">
                <a:latin typeface="+mn-lt"/>
                <a:hlinkClick r:id="rId2"/>
              </a:rPr>
              <a:t>https://judge.softuni.bg/Contests/344</a:t>
            </a:r>
            <a:endParaRPr lang="en-US" b="0" dirty="0">
              <a:latin typeface="+mn-lt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4156" y="1619656"/>
            <a:ext cx="3838575" cy="13144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4156" y="3249243"/>
            <a:ext cx="3838575" cy="130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964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try-catch block</a:t>
            </a:r>
            <a:endParaRPr lang="en-US" dirty="0"/>
          </a:p>
        </p:txBody>
      </p:sp>
      <p:sp>
        <p:nvSpPr>
          <p:cNvPr id="6" name="Content Placeholder 4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Use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try-catch</a:t>
            </a:r>
            <a:r>
              <a:rPr lang="en-US" dirty="0"/>
              <a:t> block to catch errors (exceptions)</a:t>
            </a:r>
            <a:endParaRPr lang="bg-BG" dirty="0"/>
          </a:p>
          <a:p>
            <a:pPr lvl="1"/>
            <a:r>
              <a:rPr lang="en-GB" dirty="0"/>
              <a:t>If an error occurs, the control is passed to the </a:t>
            </a:r>
            <a:r>
              <a:rPr lang="en-GB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catch</a:t>
            </a:r>
            <a:r>
              <a:rPr lang="en-GB" dirty="0"/>
              <a:t> section</a:t>
            </a:r>
            <a:endParaRPr lang="en-US" dirty="0"/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909636" y="2718947"/>
            <a:ext cx="10366376" cy="345325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lnSpc>
                <a:spcPct val="120000"/>
              </a:lnSpc>
            </a:pP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try</a:t>
            </a:r>
            <a:r>
              <a:rPr lang="en-US" sz="2600" dirty="0">
                <a:solidFill>
                  <a:srgbClr val="FBEEDC"/>
                </a:solidFill>
              </a:rPr>
              <a:t> {</a:t>
            </a:r>
          </a:p>
          <a:p>
            <a:pPr>
              <a:lnSpc>
                <a:spcPct val="120000"/>
              </a:lnSpc>
            </a:pPr>
            <a:r>
              <a:rPr lang="en-US" sz="2600" dirty="0">
                <a:solidFill>
                  <a:srgbClr val="FBEEDC"/>
                </a:solidFill>
              </a:rPr>
              <a:t> 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// code that can throw an exception</a:t>
            </a:r>
          </a:p>
          <a:p>
            <a:pPr>
              <a:lnSpc>
                <a:spcPct val="120000"/>
              </a:lnSpc>
            </a:pP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  // some other code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 not executed in case of error!</a:t>
            </a:r>
            <a:endParaRPr lang="en-US" sz="2600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20000"/>
              </a:lnSpc>
            </a:pPr>
            <a:r>
              <a:rPr lang="en-US" sz="2600" dirty="0">
                <a:solidFill>
                  <a:srgbClr val="FBEEDC"/>
                </a:solidFill>
              </a:rPr>
              <a:t>}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catch</a:t>
            </a:r>
            <a:r>
              <a:rPr lang="en-US" sz="2600" dirty="0">
                <a:solidFill>
                  <a:srgbClr val="FBEEDC"/>
                </a:solidFill>
              </a:rPr>
              <a:t> (ex) {</a:t>
            </a:r>
          </a:p>
          <a:p>
            <a:pPr>
              <a:lnSpc>
                <a:spcPct val="120000"/>
              </a:lnSpc>
            </a:pPr>
            <a:r>
              <a:rPr lang="en-US" sz="2600" dirty="0">
                <a:solidFill>
                  <a:srgbClr val="FBEEDC"/>
                </a:solidFill>
              </a:rPr>
              <a:t> 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// this code is executed in case of exception</a:t>
            </a:r>
          </a:p>
          <a:p>
            <a:pPr>
              <a:lnSpc>
                <a:spcPct val="120000"/>
              </a:lnSpc>
            </a:pP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  // </a:t>
            </a:r>
            <a:r>
              <a:rPr lang="en-US" sz="2600" dirty="0">
                <a:solidFill>
                  <a:srgbClr val="FBEEDC"/>
                </a:solidFill>
              </a:rPr>
              <a:t>ex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holds the info about the exception</a:t>
            </a:r>
          </a:p>
          <a:p>
            <a:pPr>
              <a:lnSpc>
                <a:spcPct val="120000"/>
              </a:lnSpc>
            </a:pPr>
            <a:r>
              <a:rPr lang="en-US" sz="2600" dirty="0">
                <a:solidFill>
                  <a:srgbClr val="FBEEDC"/>
                </a:solidFill>
              </a:rPr>
              <a:t>}</a:t>
            </a:r>
          </a:p>
        </p:txBody>
      </p:sp>
      <p:sp>
        <p:nvSpPr>
          <p:cNvPr id="8" name="Arrow: Curved Right 7"/>
          <p:cNvSpPr/>
          <p:nvPr/>
        </p:nvSpPr>
        <p:spPr>
          <a:xfrm>
            <a:off x="436156" y="3385226"/>
            <a:ext cx="760412" cy="1702340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1059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446088" indent="-446088">
              <a:lnSpc>
                <a:spcPct val="115000"/>
              </a:lnSpc>
              <a:buFontTx/>
              <a:buAutoNum type="arabicPeriod"/>
            </a:pPr>
            <a:endParaRPr lang="en-US" dirty="0"/>
          </a:p>
          <a:p>
            <a:pPr marL="446088" indent="-446088">
              <a:lnSpc>
                <a:spcPct val="115000"/>
              </a:lnSpc>
              <a:buFontTx/>
              <a:buAutoNum type="arabicPeriod"/>
            </a:pPr>
            <a:r>
              <a:rPr lang="en-US" dirty="0"/>
              <a:t>Error Handling</a:t>
            </a:r>
          </a:p>
          <a:p>
            <a:pPr marL="446088" indent="-446088">
              <a:lnSpc>
                <a:spcPct val="115000"/>
              </a:lnSpc>
              <a:buFontTx/>
              <a:buAutoNum type="arabicPeriod"/>
            </a:pPr>
            <a:r>
              <a:rPr lang="en-US" dirty="0"/>
              <a:t>Exception Handling</a:t>
            </a:r>
          </a:p>
          <a:p>
            <a:pPr marL="446088" indent="-446088">
              <a:lnSpc>
                <a:spcPct val="115000"/>
              </a:lnSpc>
              <a:buFontTx/>
              <a:buAutoNum type="arabicPeriod"/>
            </a:pPr>
            <a:r>
              <a:rPr lang="en-US" dirty="0"/>
              <a:t>Unit Testing –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Concepts</a:t>
            </a:r>
          </a:p>
          <a:p>
            <a:pPr marL="446088" indent="-446088">
              <a:lnSpc>
                <a:spcPct val="115000"/>
              </a:lnSpc>
              <a:buFontTx/>
              <a:buAutoNum type="arabicPeriod"/>
            </a:pPr>
            <a:r>
              <a:rPr lang="en-US" dirty="0"/>
              <a:t>Using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Mocha</a:t>
            </a:r>
            <a:r>
              <a:rPr lang="en-US" dirty="0"/>
              <a:t>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Chai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for JS Unit Testing</a:t>
            </a:r>
          </a:p>
          <a:p>
            <a:pPr marL="446088" indent="-446088">
              <a:lnSpc>
                <a:spcPct val="115000"/>
              </a:lnSpc>
              <a:buFontTx/>
              <a:buAutoNum type="arabicPeriod"/>
            </a:pPr>
            <a:r>
              <a:rPr lang="en-US" dirty="0"/>
              <a:t>Testing with Mocha –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Examples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026" name="Picture 2" descr="http://www.graphicsfuel.com/wp-content/uploads/2012/07/books-icon-51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08262" y="992041"/>
            <a:ext cx="2045212" cy="204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3212" y="1486376"/>
            <a:ext cx="3574938" cy="46096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1247" y="3733800"/>
            <a:ext cx="1760965" cy="176096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397262">
            <a:off x="10150719" y="1364121"/>
            <a:ext cx="1211868" cy="1211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291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Exceptions and Their Properties</a:t>
            </a: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985836" y="1120893"/>
            <a:ext cx="10213976" cy="527990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lnSpc>
                <a:spcPct val="110000"/>
              </a:lnSpc>
            </a:pP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try</a:t>
            </a:r>
            <a:r>
              <a:rPr lang="en-US" sz="2800" noProof="1">
                <a:solidFill>
                  <a:srgbClr val="FBEEDC"/>
                </a:solidFill>
              </a:rPr>
              <a:t> {</a:t>
            </a:r>
          </a:p>
          <a:p>
            <a:pPr>
              <a:lnSpc>
                <a:spcPct val="110000"/>
              </a:lnSpc>
            </a:pPr>
            <a:r>
              <a:rPr lang="en-US" sz="2800" noProof="1">
                <a:solidFill>
                  <a:srgbClr val="FBEEDC"/>
                </a:solidFill>
              </a:rPr>
              <a:t> 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throw new RangeError</a:t>
            </a:r>
            <a:r>
              <a:rPr lang="en-US" sz="2800" noProof="1">
                <a:solidFill>
                  <a:srgbClr val="FBEEDC"/>
                </a:solidFill>
              </a:rPr>
              <a:t>("Invalid range.");</a:t>
            </a:r>
          </a:p>
          <a:p>
            <a:pPr>
              <a:lnSpc>
                <a:spcPct val="110000"/>
              </a:lnSpc>
            </a:pPr>
            <a:r>
              <a:rPr lang="en-US" sz="2800" noProof="1">
                <a:solidFill>
                  <a:srgbClr val="FBEEDC"/>
                </a:solidFill>
              </a:rPr>
              <a:t>  console.log("This will not be executed.");</a:t>
            </a:r>
          </a:p>
          <a:p>
            <a:pPr>
              <a:lnSpc>
                <a:spcPct val="110000"/>
              </a:lnSpc>
            </a:pPr>
            <a:r>
              <a:rPr lang="en-US" sz="2800" noProof="1">
                <a:solidFill>
                  <a:srgbClr val="FBEEDC"/>
                </a:solidFill>
              </a:rPr>
              <a:t>}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catch</a:t>
            </a:r>
            <a:r>
              <a:rPr lang="en-US" sz="2800" noProof="1">
                <a:solidFill>
                  <a:srgbClr val="FBEEDC"/>
                </a:solidFill>
              </a:rPr>
              <a:t> (ex) {			</a:t>
            </a:r>
          </a:p>
          <a:p>
            <a:pPr>
              <a:lnSpc>
                <a:spcPct val="110000"/>
              </a:lnSpc>
            </a:pPr>
            <a:r>
              <a:rPr lang="en-US" sz="2800" noProof="1">
                <a:solidFill>
                  <a:srgbClr val="FBEEDC"/>
                </a:solidFill>
              </a:rPr>
              <a:t>  console.log("---------------");</a:t>
            </a:r>
          </a:p>
          <a:p>
            <a:pPr>
              <a:lnSpc>
                <a:spcPct val="110000"/>
              </a:lnSpc>
            </a:pPr>
            <a:r>
              <a:rPr lang="en-US" sz="2800" noProof="1">
                <a:solidFill>
                  <a:srgbClr val="FBEEDC"/>
                </a:solidFill>
              </a:rPr>
              <a:t>  console.log("Exception object: " +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ex</a:t>
            </a:r>
            <a:r>
              <a:rPr lang="en-US" sz="2800" noProof="1">
                <a:solidFill>
                  <a:srgbClr val="FBEEDC"/>
                </a:solidFill>
              </a:rPr>
              <a:t>);</a:t>
            </a:r>
          </a:p>
          <a:p>
            <a:pPr>
              <a:lnSpc>
                <a:spcPct val="110000"/>
              </a:lnSpc>
            </a:pPr>
            <a:r>
              <a:rPr lang="en-US" sz="2800" noProof="1">
                <a:solidFill>
                  <a:srgbClr val="FBEEDC"/>
                </a:solidFill>
              </a:rPr>
              <a:t>  console.log("Type: " +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ex.name</a:t>
            </a:r>
            <a:r>
              <a:rPr lang="en-US" sz="2800" noProof="1">
                <a:solidFill>
                  <a:srgbClr val="FBEEDC"/>
                </a:solidFill>
              </a:rPr>
              <a:t>);</a:t>
            </a:r>
          </a:p>
          <a:p>
            <a:pPr>
              <a:lnSpc>
                <a:spcPct val="110000"/>
              </a:lnSpc>
            </a:pPr>
            <a:r>
              <a:rPr lang="bg-BG" sz="2800" noProof="1">
                <a:solidFill>
                  <a:srgbClr val="FBEEDC"/>
                </a:solidFill>
              </a:rPr>
              <a:t> </a:t>
            </a:r>
            <a:r>
              <a:rPr lang="en-US" sz="2800" noProof="1">
                <a:solidFill>
                  <a:srgbClr val="FBEEDC"/>
                </a:solidFill>
              </a:rPr>
              <a:t> console.log("Message: " +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ex.message</a:t>
            </a:r>
            <a:r>
              <a:rPr lang="en-US" sz="2800" noProof="1">
                <a:solidFill>
                  <a:srgbClr val="FBEEDC"/>
                </a:solidFill>
              </a:rPr>
              <a:t>);</a:t>
            </a:r>
            <a:endParaRPr lang="bg-BG" sz="2800" noProof="1">
              <a:solidFill>
                <a:srgbClr val="FBEEDC"/>
              </a:solidFill>
            </a:endParaRPr>
          </a:p>
          <a:p>
            <a:pPr>
              <a:lnSpc>
                <a:spcPct val="110000"/>
              </a:lnSpc>
            </a:pPr>
            <a:r>
              <a:rPr lang="bg-BG" sz="2800" noProof="1">
                <a:solidFill>
                  <a:srgbClr val="FBEEDC"/>
                </a:solidFill>
              </a:rPr>
              <a:t>  </a:t>
            </a:r>
            <a:r>
              <a:rPr lang="en-US" sz="2800" noProof="1">
                <a:solidFill>
                  <a:srgbClr val="FBEEDC"/>
                </a:solidFill>
              </a:rPr>
              <a:t>console.log("Stack: " +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ex.stack</a:t>
            </a:r>
            <a:r>
              <a:rPr lang="en-US" sz="2800" noProof="1">
                <a:solidFill>
                  <a:srgbClr val="FBEEDC"/>
                </a:solidFill>
              </a:rPr>
              <a:t>);</a:t>
            </a:r>
          </a:p>
          <a:p>
            <a:pPr>
              <a:lnSpc>
                <a:spcPct val="110000"/>
              </a:lnSpc>
            </a:pPr>
            <a:r>
              <a:rPr lang="en-US" sz="2800" noProof="1">
                <a:solidFill>
                  <a:srgbClr val="FBEEDC"/>
                </a:solidFill>
              </a:rPr>
              <a:t>  console.log("---------------");</a:t>
            </a:r>
          </a:p>
          <a:p>
            <a:pPr>
              <a:lnSpc>
                <a:spcPct val="110000"/>
              </a:lnSpc>
            </a:pPr>
            <a:r>
              <a:rPr lang="en-US" sz="2800" noProof="1">
                <a:solidFill>
                  <a:srgbClr val="FBEEDC"/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282636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Write a method to take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deck of cards </a:t>
            </a:r>
            <a:r>
              <a:rPr lang="en-US" dirty="0"/>
              <a:t>(each given as string)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print</a:t>
            </a:r>
            <a:r>
              <a:rPr lang="en-US" dirty="0"/>
              <a:t> them as sequences of cards (space separated)</a:t>
            </a:r>
          </a:p>
          <a:p>
            <a:pPr lvl="1"/>
            <a:r>
              <a:rPr lang="en-US" dirty="0"/>
              <a:t>Print "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Invalid card: [card]</a:t>
            </a:r>
            <a:r>
              <a:rPr lang="en-US" dirty="0"/>
              <a:t>" when invalid card is passed as input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Print Deck of Cards</a:t>
            </a:r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763880" y="3123287"/>
            <a:ext cx="10664532" cy="100718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sz="2800" noProof="1">
                <a:solidFill>
                  <a:srgbClr val="FBEEDC"/>
                </a:solidFill>
              </a:rPr>
              <a:t>printDeckOfCards(['AS', '10D', 'KH', '2C']);</a:t>
            </a:r>
          </a:p>
          <a:p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// A♠ 10♦ K♥ 2♣</a:t>
            </a:r>
          </a:p>
        </p:txBody>
      </p:sp>
      <p:sp>
        <p:nvSpPr>
          <p:cNvPr id="10" name="Text Placeholder 3"/>
          <p:cNvSpPr txBox="1">
            <a:spLocks/>
          </p:cNvSpPr>
          <p:nvPr/>
        </p:nvSpPr>
        <p:spPr>
          <a:xfrm>
            <a:off x="763880" y="4267200"/>
            <a:ext cx="10664532" cy="100718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sz="2800" noProof="1">
                <a:solidFill>
                  <a:srgbClr val="FBEEDC"/>
                </a:solidFill>
              </a:rPr>
              <a:t>printDeckOfCards(['5S', '3D', 'QD', '1C']);</a:t>
            </a:r>
          </a:p>
          <a:p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// Invalid card: 1C</a:t>
            </a:r>
          </a:p>
        </p:txBody>
      </p:sp>
      <p:sp>
        <p:nvSpPr>
          <p:cNvPr id="11" name="Text Placeholder 3"/>
          <p:cNvSpPr txBox="1">
            <a:spLocks/>
          </p:cNvSpPr>
          <p:nvPr/>
        </p:nvSpPr>
        <p:spPr>
          <a:xfrm>
            <a:off x="763880" y="5411113"/>
            <a:ext cx="10664532" cy="100718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sz="2800" noProof="1">
                <a:solidFill>
                  <a:srgbClr val="FBEEDC"/>
                </a:solidFill>
              </a:rPr>
              <a:t>printDeckOfCards(['3D', 'JC', '2S', '10H', '5X']);</a:t>
            </a:r>
          </a:p>
          <a:p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// Invalid card: 5X</a:t>
            </a:r>
          </a:p>
        </p:txBody>
      </p:sp>
    </p:spTree>
    <p:extLst>
      <p:ext uri="{BB962C8B-B14F-4D97-AF65-F5344CB8AC3E}">
        <p14:creationId xmlns:p14="http://schemas.microsoft.com/office/powerpoint/2010/main" val="1973138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 animBg="1"/>
      <p:bldP spid="11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Print Deck of Cards</a:t>
            </a:r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763880" y="975356"/>
            <a:ext cx="10664532" cy="553765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sz="2400" noProof="1">
                <a:solidFill>
                  <a:srgbClr val="FBEEDC"/>
                </a:solidFill>
              </a:rPr>
              <a:t>function </a:t>
            </a:r>
            <a:r>
              <a:rPr lang="en-US" sz="2400" noProof="1">
                <a:solidFill>
                  <a:schemeClr val="tx2">
                    <a:lumMod val="75000"/>
                  </a:schemeClr>
                </a:solidFill>
              </a:rPr>
              <a:t>printDeckOfCards</a:t>
            </a:r>
            <a:r>
              <a:rPr lang="en-US" sz="2400" noProof="1">
                <a:solidFill>
                  <a:srgbClr val="FBEEDC"/>
                </a:solidFill>
              </a:rPr>
              <a:t>(cards) {</a:t>
            </a:r>
          </a:p>
          <a:p>
            <a:r>
              <a:rPr lang="en-US" sz="2400" noProof="1">
                <a:solidFill>
                  <a:srgbClr val="FBEEDC"/>
                </a:solidFill>
              </a:rPr>
              <a:t>  let deck = [];</a:t>
            </a:r>
          </a:p>
          <a:p>
            <a:r>
              <a:rPr lang="en-US" sz="2400" noProof="1">
                <a:solidFill>
                  <a:srgbClr val="FBEEDC"/>
                </a:solidFill>
              </a:rPr>
              <a:t>  for (let cardStr of cards) {</a:t>
            </a:r>
          </a:p>
          <a:p>
            <a:r>
              <a:rPr lang="en-US" sz="2400" noProof="1">
                <a:solidFill>
                  <a:srgbClr val="FBEEDC"/>
                </a:solidFill>
              </a:rPr>
              <a:t>    let face = cardStr.substring(0, cardStr.length-1);</a:t>
            </a:r>
          </a:p>
          <a:p>
            <a:r>
              <a:rPr lang="en-US" sz="2400" noProof="1">
                <a:solidFill>
                  <a:srgbClr val="FBEEDC"/>
                </a:solidFill>
              </a:rPr>
              <a:t>    let suit = cardStr.substr(cardStr.length-1, 1);</a:t>
            </a:r>
          </a:p>
          <a:p>
            <a:r>
              <a:rPr lang="en-US" sz="2400" noProof="1">
                <a:solidFill>
                  <a:srgbClr val="FBEEDC"/>
                </a:solidFill>
              </a:rPr>
              <a:t>    </a:t>
            </a:r>
            <a:r>
              <a:rPr lang="en-US" sz="2400" noProof="1">
                <a:solidFill>
                  <a:schemeClr val="tx2">
                    <a:lumMod val="75000"/>
                  </a:schemeClr>
                </a:solidFill>
              </a:rPr>
              <a:t>try</a:t>
            </a:r>
            <a:r>
              <a:rPr lang="en-US" sz="2400" noProof="1">
                <a:solidFill>
                  <a:srgbClr val="FBEEDC"/>
                </a:solidFill>
              </a:rPr>
              <a:t> {</a:t>
            </a:r>
          </a:p>
          <a:p>
            <a:r>
              <a:rPr lang="en-US" sz="2400" noProof="1">
                <a:solidFill>
                  <a:srgbClr val="FBEEDC"/>
                </a:solidFill>
              </a:rPr>
              <a:t>      deck.push(</a:t>
            </a:r>
            <a:r>
              <a:rPr lang="en-US" sz="2400" noProof="1">
                <a:solidFill>
                  <a:schemeClr val="tx2">
                    <a:lumMod val="75000"/>
                  </a:schemeClr>
                </a:solidFill>
              </a:rPr>
              <a:t>makeCard</a:t>
            </a:r>
            <a:r>
              <a:rPr lang="en-US" sz="2400" noProof="1">
                <a:solidFill>
                  <a:srgbClr val="FBEEDC"/>
                </a:solidFill>
              </a:rPr>
              <a:t>(face, suit));</a:t>
            </a:r>
          </a:p>
          <a:p>
            <a:pPr>
              <a:lnSpc>
                <a:spcPct val="90000"/>
              </a:lnSpc>
            </a:pPr>
            <a:r>
              <a:rPr lang="en-US" sz="2400" noProof="1">
                <a:solidFill>
                  <a:srgbClr val="FBEEDC"/>
                </a:solidFill>
              </a:rPr>
              <a:t>    }</a:t>
            </a:r>
          </a:p>
          <a:p>
            <a:r>
              <a:rPr lang="en-US" sz="2400" noProof="1">
                <a:solidFill>
                  <a:srgbClr val="FBEEDC"/>
                </a:solidFill>
              </a:rPr>
              <a:t>    </a:t>
            </a:r>
            <a:r>
              <a:rPr lang="en-US" sz="2400" noProof="1">
                <a:solidFill>
                  <a:schemeClr val="tx2">
                    <a:lumMod val="75000"/>
                  </a:schemeClr>
                </a:solidFill>
              </a:rPr>
              <a:t>catch</a:t>
            </a:r>
            <a:r>
              <a:rPr lang="en-US" sz="2400" noProof="1">
                <a:solidFill>
                  <a:srgbClr val="FBEEDC"/>
                </a:solidFill>
              </a:rPr>
              <a:t> (err) {</a:t>
            </a:r>
          </a:p>
          <a:p>
            <a:r>
              <a:rPr lang="en-US" sz="2400" noProof="1">
                <a:solidFill>
                  <a:srgbClr val="FBEEDC"/>
                </a:solidFill>
              </a:rPr>
              <a:t>      console.log("Invalid card: " + cardStr);</a:t>
            </a:r>
          </a:p>
          <a:p>
            <a:r>
              <a:rPr lang="en-US" sz="2400" noProof="1">
                <a:solidFill>
                  <a:srgbClr val="FBEEDC"/>
                </a:solidFill>
              </a:rPr>
              <a:t>      return;</a:t>
            </a:r>
          </a:p>
          <a:p>
            <a:pPr>
              <a:lnSpc>
                <a:spcPct val="90000"/>
              </a:lnSpc>
            </a:pPr>
            <a:r>
              <a:rPr lang="en-US" sz="2400" noProof="1">
                <a:solidFill>
                  <a:srgbClr val="FBEEDC"/>
                </a:solidFill>
              </a:rPr>
              <a:t>    }</a:t>
            </a:r>
          </a:p>
          <a:p>
            <a:pPr>
              <a:lnSpc>
                <a:spcPct val="90000"/>
              </a:lnSpc>
            </a:pPr>
            <a:r>
              <a:rPr lang="en-US" sz="2400" noProof="1">
                <a:solidFill>
                  <a:srgbClr val="FBEEDC"/>
                </a:solidFill>
              </a:rPr>
              <a:t>  }</a:t>
            </a:r>
          </a:p>
          <a:p>
            <a:r>
              <a:rPr lang="en-US" sz="2400" noProof="1">
                <a:solidFill>
                  <a:srgbClr val="FBEEDC"/>
                </a:solidFill>
              </a:rPr>
              <a:t>  console.log(deck.join(' '));</a:t>
            </a:r>
          </a:p>
          <a:p>
            <a:pPr>
              <a:lnSpc>
                <a:spcPct val="90000"/>
              </a:lnSpc>
            </a:pPr>
            <a:r>
              <a:rPr lang="en-US" sz="2400" noProof="1">
                <a:solidFill>
                  <a:srgbClr val="FBEEDC"/>
                </a:solidFill>
              </a:rPr>
              <a:t>}</a:t>
            </a:r>
          </a:p>
        </p:txBody>
      </p:sp>
      <p:sp>
        <p:nvSpPr>
          <p:cNvPr id="6" name="AutoShape 25"/>
          <p:cNvSpPr>
            <a:spLocks noChangeArrowheads="1"/>
          </p:cNvSpPr>
          <p:nvPr/>
        </p:nvSpPr>
        <p:spPr bwMode="auto">
          <a:xfrm>
            <a:off x="7831723" y="3132304"/>
            <a:ext cx="3825289" cy="1048968"/>
          </a:xfrm>
          <a:prstGeom prst="wedgeRoundRectCallout">
            <a:avLst>
              <a:gd name="adj1" fmla="val -60475"/>
              <a:gd name="adj2" fmla="val -1793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600" noProof="1">
                <a:solidFill>
                  <a:srgbClr val="FFFFFF"/>
                </a:solidFill>
              </a:rPr>
              <a:t>This can throw an error (when the card is invalid)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120187" y="6067723"/>
            <a:ext cx="8305800" cy="44203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36000" rIns="144000" bIns="36000" rtlCol="0">
            <a:sp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0" lvl="1" indent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algn="ctr"/>
            <a:r>
              <a:rPr lang="en-US" b="0" dirty="0">
                <a:latin typeface="+mn-lt"/>
              </a:rPr>
              <a:t>Check your solution here: </a:t>
            </a:r>
            <a:r>
              <a:rPr lang="en-US" b="0" dirty="0">
                <a:latin typeface="+mn-lt"/>
                <a:hlinkClick r:id="rId2"/>
              </a:rPr>
              <a:t>https://judge.softuni.bg/Contests/344</a:t>
            </a:r>
            <a:endParaRPr lang="en-US" b="0" dirty="0">
              <a:latin typeface="+mn-lt"/>
            </a:endParaRPr>
          </a:p>
        </p:txBody>
      </p:sp>
      <p:sp>
        <p:nvSpPr>
          <p:cNvPr id="8" name="AutoShape 25"/>
          <p:cNvSpPr>
            <a:spLocks noChangeArrowheads="1"/>
          </p:cNvSpPr>
          <p:nvPr/>
        </p:nvSpPr>
        <p:spPr bwMode="auto">
          <a:xfrm>
            <a:off x="7161213" y="1109798"/>
            <a:ext cx="3505200" cy="944032"/>
          </a:xfrm>
          <a:prstGeom prst="wedgeRoundRectCallout">
            <a:avLst>
              <a:gd name="adj1" fmla="val -79008"/>
              <a:gd name="adj2" fmla="val 101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600" noProof="1">
                <a:solidFill>
                  <a:srgbClr val="FFFFFF"/>
                </a:solidFill>
              </a:rPr>
              <a:t>Insert the </a:t>
            </a:r>
            <a:r>
              <a:rPr lang="en-US" sz="2600" noProof="1">
                <a:solidFill>
                  <a:schemeClr val="tx2">
                    <a:lumMod val="75000"/>
                  </a:schemeClr>
                </a:solidFill>
              </a:rPr>
              <a:t>factory</a:t>
            </a:r>
          </a:p>
          <a:p>
            <a:pPr algn="ctr"/>
            <a:r>
              <a:rPr lang="en-US" sz="2600" noProof="1">
                <a:solidFill>
                  <a:schemeClr val="tx2">
                    <a:lumMod val="75000"/>
                  </a:schemeClr>
                </a:solidFill>
              </a:rPr>
              <a:t>function </a:t>
            </a:r>
            <a:r>
              <a:rPr lang="en-US" sz="2600" noProof="1">
                <a:solidFill>
                  <a:srgbClr val="FFFFFF"/>
                </a:solidFill>
              </a:rPr>
              <a:t>here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3950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1015736" y="5580200"/>
            <a:ext cx="10157354" cy="820600"/>
          </a:xfrm>
        </p:spPr>
        <p:txBody>
          <a:bodyPr/>
          <a:lstStyle/>
          <a:p>
            <a:r>
              <a:rPr lang="en-US" dirty="0"/>
              <a:t>What is Unit Testing?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912813" y="1181912"/>
            <a:ext cx="10363200" cy="3976576"/>
            <a:chOff x="912813" y="1181912"/>
            <a:chExt cx="10363200" cy="3976576"/>
          </a:xfrm>
        </p:grpSpPr>
        <p:pic>
          <p:nvPicPr>
            <p:cNvPr id="1026" name="Picture 2" descr="http://leonmeijer.nl/images/leonmeijer_nl/WindowsLiveWriter/TestdrivendevelopmentUni.NETwhatsallthis_D86E/sw_testing.jpg"/>
            <p:cNvPicPr>
              <a:picLocks noChangeAspect="1" noChangeArrowheads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3134873" y="1181912"/>
              <a:ext cx="6236140" cy="3976576"/>
            </a:xfrm>
            <a:prstGeom prst="roundRect">
              <a:avLst>
                <a:gd name="adj" fmla="val 2798"/>
              </a:avLst>
            </a:prstGeom>
            <a:noFill/>
            <a:ln w="19050">
              <a:solidFill>
                <a:schemeClr val="accent5">
                  <a:lumMod val="20000"/>
                  <a:lumOff val="80000"/>
                </a:schemeClr>
              </a:solidFill>
            </a:ln>
            <a:effectLst>
              <a:glow rad="101600">
                <a:schemeClr val="tx1">
                  <a:alpha val="60000"/>
                </a:scheme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4" name="Picture 2" descr="Резултат с изображение за unit testing icon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2813" y="1181912"/>
              <a:ext cx="3746056" cy="3678560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6" name="Picture 4" descr="Резултат с изображение за unit testing icon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92673" y="1728530"/>
              <a:ext cx="2883340" cy="2883340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0766720">
              <a:off x="5861152" y="1913106"/>
              <a:ext cx="1420491" cy="1615580"/>
            </a:xfrm>
            <a:prstGeom prst="rect">
              <a:avLst/>
            </a:prstGeom>
            <a:effectLst>
              <a:glow rad="101600">
                <a:srgbClr val="002060">
                  <a:alpha val="60000"/>
                </a:srgbClr>
              </a:glow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2292215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Unit Testing – Definition</a:t>
            </a: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681035" y="1283270"/>
            <a:ext cx="10823578" cy="168853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36000" rIns="108000" bIns="36000" rtlCol="0">
            <a:sp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Tx/>
              <a:buNone/>
            </a:pPr>
            <a:r>
              <a:rPr lang="en-US" sz="3500" noProof="1">
                <a:solidFill>
                  <a:schemeClr val="tx2"/>
                </a:solidFill>
                <a:cs typeface="Consolas" pitchFamily="49" charset="0"/>
              </a:rPr>
              <a:t>A </a:t>
            </a:r>
            <a:r>
              <a:rPr lang="en-US" sz="3500" b="1" noProof="1">
                <a:solidFill>
                  <a:schemeClr val="tx2">
                    <a:lumMod val="75000"/>
                  </a:schemeClr>
                </a:solidFill>
                <a:cs typeface="Consolas" pitchFamily="49" charset="0"/>
              </a:rPr>
              <a:t>unit test </a:t>
            </a:r>
            <a:r>
              <a:rPr lang="en-US" sz="3500" noProof="1">
                <a:solidFill>
                  <a:schemeClr val="tx2"/>
                </a:solidFill>
                <a:cs typeface="Consolas" pitchFamily="49" charset="0"/>
              </a:rPr>
              <a:t>is a piece of code, written by a developer that </a:t>
            </a:r>
            <a:r>
              <a:rPr lang="en-US" sz="3500" noProof="1">
                <a:solidFill>
                  <a:schemeClr val="tx2">
                    <a:lumMod val="75000"/>
                  </a:schemeClr>
                </a:solidFill>
                <a:cs typeface="Consolas" pitchFamily="49" charset="0"/>
              </a:rPr>
              <a:t>checks</a:t>
            </a:r>
            <a:r>
              <a:rPr lang="en-US" sz="3500" noProof="1">
                <a:solidFill>
                  <a:schemeClr val="tx2"/>
                </a:solidFill>
                <a:cs typeface="Consolas" pitchFamily="49" charset="0"/>
              </a:rPr>
              <a:t> whether a piece of functionality (e.g. function or method), is </a:t>
            </a:r>
            <a:r>
              <a:rPr lang="en-US" sz="3500" noProof="1">
                <a:solidFill>
                  <a:schemeClr val="tx2">
                    <a:lumMod val="75000"/>
                  </a:schemeClr>
                </a:solidFill>
                <a:cs typeface="Consolas" pitchFamily="49" charset="0"/>
              </a:rPr>
              <a:t>working as expected</a:t>
            </a:r>
            <a:r>
              <a:rPr lang="en-US" sz="3500" noProof="1">
                <a:solidFill>
                  <a:schemeClr val="tx2"/>
                </a:solidFill>
                <a:cs typeface="Consolas" pitchFamily="49" charset="0"/>
              </a:rPr>
              <a:t>.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81035" y="3872358"/>
            <a:ext cx="5032377" cy="229984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/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function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sortNums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(arr) {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arr.sort(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(a,b)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  <a:sym typeface="Wingdings" pitchFamily="2" charset="2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=&gt;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  <a:sym typeface="Wingdings" pitchFamily="2" charset="2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a-b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);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}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5713412" y="3872358"/>
            <a:ext cx="5791201" cy="229984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/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let nums = [2, 15, -2, 4];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sortNums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(nums);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if (JSON.stringify(nums)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!= "[-2,2,4,15]")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console.error("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  <a:sym typeface="Wingdings" pitchFamily="2" charset="2"/>
              </a:rPr>
              <a:t>test failed!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");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53507" y="3301187"/>
            <a:ext cx="20068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Source code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018212" y="3301187"/>
            <a:ext cx="32044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Test code (unit tests)</a:t>
            </a:r>
          </a:p>
        </p:txBody>
      </p:sp>
    </p:spTree>
    <p:extLst>
      <p:ext uri="{BB962C8B-B14F-4D97-AF65-F5344CB8AC3E}">
        <p14:creationId xmlns:p14="http://schemas.microsoft.com/office/powerpoint/2010/main" val="86963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/>
      <p:bldP spid="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AAA Pattern</a:t>
            </a:r>
            <a:r>
              <a:rPr lang="en-US" dirty="0"/>
              <a:t>: Arrange, Act, Assert</a:t>
            </a:r>
          </a:p>
          <a:p>
            <a:pPr lvl="1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Unit Tests – Structure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25586" y="2096312"/>
            <a:ext cx="10526626" cy="405416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/>
          <a:p>
            <a:pPr>
              <a:buClr>
                <a:srgbClr val="F2B254"/>
              </a:buClr>
              <a:buSzPct val="100000"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//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Arrange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 all necessary preconditions and inputs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let nums = [2, 15, -2, 4];</a:t>
            </a:r>
          </a:p>
          <a:p>
            <a:pPr>
              <a:spcBef>
                <a:spcPts val="1800"/>
              </a:spcBef>
              <a:buClr>
                <a:srgbClr val="F2B254"/>
              </a:buClr>
              <a:buSzPct val="100000"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//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Act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 on the object or method under test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sortNums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(nums);</a:t>
            </a:r>
          </a:p>
          <a:p>
            <a:pPr>
              <a:spcBef>
                <a:spcPts val="1800"/>
              </a:spcBef>
              <a:buClr>
                <a:srgbClr val="F2B254"/>
              </a:buClr>
              <a:buSzPct val="100000"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//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Assert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 that the obtained results are what we expect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if (JSON.stringify(nums)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  <a:sym typeface="Wingdings" pitchFamily="2" charset="2"/>
              </a:rPr>
              <a:t> 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!=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  <a:sym typeface="Wingdings" pitchFamily="2" charset="2"/>
              </a:rPr>
              <a:t> 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"[-2,2,4,15]")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console.error("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  <a:sym typeface="Wingdings" pitchFamily="2" charset="2"/>
              </a:rPr>
              <a:t>test failed!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");</a:t>
            </a:r>
          </a:p>
        </p:txBody>
      </p:sp>
      <p:pic>
        <p:nvPicPr>
          <p:cNvPr id="3074" name="Picture 2" descr="Резултат с изображение за prepare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7758" y="1834402"/>
            <a:ext cx="1246909" cy="1246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Резултат с изображение за process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7760" y="3441574"/>
            <a:ext cx="1246907" cy="1246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Резултат с изображение за check ic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2578" y="5057963"/>
            <a:ext cx="1242318" cy="1242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2001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50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Unit Test – Sum Numbers – Example</a:t>
            </a:r>
            <a:endParaRPr lang="bg-BG" dirty="0"/>
          </a:p>
        </p:txBody>
      </p:sp>
      <p:sp>
        <p:nvSpPr>
          <p:cNvPr id="661508" name="Rectangle 4"/>
          <p:cNvSpPr>
            <a:spLocks noChangeArrowheads="1"/>
          </p:cNvSpPr>
          <p:nvPr/>
        </p:nvSpPr>
        <p:spPr bwMode="auto">
          <a:xfrm>
            <a:off x="765164" y="1177037"/>
            <a:ext cx="10663248" cy="520063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sum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(arr) {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sum = 0;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for (num of arr)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sum += Number(num);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return sum;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95000"/>
              </a:lnSpc>
              <a:spcBef>
                <a:spcPts val="18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testSum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if (sum(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[1,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2]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!=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throw new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Error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("1+2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!=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3");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if (sum(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[-2]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!=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-2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throw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Error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("-2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!=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-2");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if (sum(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[]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!=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throw new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Error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("0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!=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0");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6371" y="1344040"/>
            <a:ext cx="3060457" cy="307874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4756" y="1538416"/>
            <a:ext cx="1812332" cy="1812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024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50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50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50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50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50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Unit testing frameworks </a:t>
            </a:r>
            <a:r>
              <a:rPr lang="en-US" dirty="0"/>
              <a:t>make writing unit tests simple</a:t>
            </a:r>
          </a:p>
          <a:p>
            <a:pPr lvl="1"/>
            <a:r>
              <a:rPr lang="en-US" dirty="0"/>
              <a:t>Provides test cases, assertions, hooks, test runners, etc.</a:t>
            </a:r>
          </a:p>
          <a:p>
            <a:pPr lvl="1"/>
            <a:r>
              <a:rPr lang="en-US" dirty="0">
                <a:hlinkClick r:id="rId2"/>
              </a:rPr>
              <a:t>JUnit</a:t>
            </a:r>
            <a:r>
              <a:rPr lang="en-US" dirty="0"/>
              <a:t>, </a:t>
            </a:r>
            <a:r>
              <a:rPr lang="en-US" noProof="1">
                <a:hlinkClick r:id="rId3"/>
              </a:rPr>
              <a:t>NUnit</a:t>
            </a:r>
            <a:r>
              <a:rPr lang="en-US" dirty="0"/>
              <a:t>, </a:t>
            </a:r>
            <a:r>
              <a:rPr lang="en-US" dirty="0">
                <a:hlinkClick r:id="rId4"/>
              </a:rPr>
              <a:t>Visual Studio Team Test (VSTT)</a:t>
            </a:r>
            <a:r>
              <a:rPr lang="en-US" dirty="0"/>
              <a:t>, </a:t>
            </a:r>
            <a:r>
              <a:rPr lang="en-US" noProof="1">
                <a:hlinkClick r:id="rId5"/>
              </a:rPr>
              <a:t>PHPUnit</a:t>
            </a:r>
            <a:endParaRPr lang="en-US" noProof="1"/>
          </a:p>
          <a:p>
            <a:pPr lvl="1"/>
            <a:r>
              <a:rPr lang="en-US" dirty="0"/>
              <a:t>JS unit testing: </a:t>
            </a:r>
            <a:r>
              <a:rPr lang="en-US" dirty="0">
                <a:hlinkClick r:id="rId6"/>
              </a:rPr>
              <a:t>Mocha</a:t>
            </a:r>
            <a:r>
              <a:rPr lang="en-US" dirty="0"/>
              <a:t>, </a:t>
            </a:r>
            <a:r>
              <a:rPr lang="en-US" noProof="1">
                <a:hlinkClick r:id="rId7"/>
              </a:rPr>
              <a:t>QUnit</a:t>
            </a:r>
            <a:r>
              <a:rPr lang="en-US" dirty="0"/>
              <a:t>, </a:t>
            </a:r>
            <a:r>
              <a:rPr lang="en-US" dirty="0">
                <a:hlinkClick r:id="rId8"/>
              </a:rPr>
              <a:t>Unit.js</a:t>
            </a:r>
            <a:r>
              <a:rPr lang="en-US" dirty="0"/>
              <a:t>, </a:t>
            </a:r>
            <a:r>
              <a:rPr lang="en-US" dirty="0">
                <a:hlinkClick r:id="rId9"/>
              </a:rPr>
              <a:t>Jasmine</a:t>
            </a:r>
            <a:r>
              <a:rPr lang="en-US" dirty="0"/>
              <a:t>, …</a:t>
            </a:r>
          </a:p>
          <a:p>
            <a:r>
              <a:rPr lang="en-US" dirty="0"/>
              <a:t>Assertion frameworks (perform checks)</a:t>
            </a:r>
          </a:p>
          <a:p>
            <a:pPr lvl="1"/>
            <a:r>
              <a:rPr lang="en-US" dirty="0">
                <a:hlinkClick r:id="rId10"/>
              </a:rPr>
              <a:t>Chai</a:t>
            </a:r>
            <a:r>
              <a:rPr lang="en-US" dirty="0"/>
              <a:t>, </a:t>
            </a:r>
            <a:r>
              <a:rPr lang="en-US" dirty="0">
                <a:hlinkClick r:id="rId11"/>
              </a:rPr>
              <a:t>Assert.js</a:t>
            </a:r>
            <a:r>
              <a:rPr lang="en-US" dirty="0"/>
              <a:t>, </a:t>
            </a:r>
            <a:r>
              <a:rPr lang="en-US" dirty="0">
                <a:hlinkClick r:id="rId12"/>
              </a:rPr>
              <a:t>Should.js</a:t>
            </a:r>
            <a:endParaRPr lang="en-US" dirty="0"/>
          </a:p>
          <a:p>
            <a:r>
              <a:rPr lang="en-US" dirty="0"/>
              <a:t>Mocking frameworks (mocks and stubs)</a:t>
            </a:r>
          </a:p>
          <a:p>
            <a:pPr lvl="1"/>
            <a:r>
              <a:rPr lang="en-US" dirty="0">
                <a:hlinkClick r:id="rId13"/>
              </a:rPr>
              <a:t>Sinon</a:t>
            </a:r>
            <a:r>
              <a:rPr lang="en-US" dirty="0"/>
              <a:t>, </a:t>
            </a:r>
            <a:r>
              <a:rPr lang="en-US" dirty="0">
                <a:hlinkClick r:id="rId14"/>
              </a:rPr>
              <a:t>JMock</a:t>
            </a:r>
            <a:r>
              <a:rPr lang="en-US" dirty="0"/>
              <a:t>, </a:t>
            </a:r>
            <a:r>
              <a:rPr lang="en-US" dirty="0">
                <a:hlinkClick r:id="rId15"/>
              </a:rPr>
              <a:t>Mockito</a:t>
            </a:r>
            <a:r>
              <a:rPr lang="en-US" dirty="0"/>
              <a:t>, </a:t>
            </a:r>
            <a:r>
              <a:rPr lang="en-US" dirty="0">
                <a:hlinkClick r:id="rId16"/>
              </a:rPr>
              <a:t>Moq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Unit Testing Framework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8245625" y="3362528"/>
            <a:ext cx="3421474" cy="2905125"/>
            <a:chOff x="8148345" y="3313888"/>
            <a:chExt cx="3421474" cy="2905125"/>
          </a:xfrm>
        </p:grpSpPr>
        <p:pic>
          <p:nvPicPr>
            <p:cNvPr id="7" name="Picture 2" descr="http://www.datatraverse.com/style/swtest.jpg"/>
            <p:cNvPicPr>
              <a:picLocks noChangeAspect="1" noChangeArrowheads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auto">
            <a:xfrm>
              <a:off x="8148345" y="4101143"/>
              <a:ext cx="3181350" cy="2117870"/>
            </a:xfrm>
            <a:prstGeom prst="roundRect">
              <a:avLst>
                <a:gd name="adj" fmla="val 4085"/>
              </a:avLst>
            </a:prstGeom>
            <a:noFill/>
            <a:effectLst>
              <a:glow rad="101600">
                <a:schemeClr val="tx1">
                  <a:alpha val="60000"/>
                </a:scheme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3"/>
            <p:cNvPicPr>
              <a:picLocks noChangeAspect="1" noChangeArrowheads="1"/>
            </p:cNvPicPr>
            <p:nvPr/>
          </p:nvPicPr>
          <p:blipFill>
            <a:blip r:embed="rId1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56812" y="3313888"/>
              <a:ext cx="1513007" cy="1343402"/>
            </a:xfrm>
            <a:prstGeom prst="rect">
              <a:avLst/>
            </a:prstGeom>
            <a:noFill/>
            <a:ln>
              <a:noFill/>
            </a:ln>
            <a:effectLst>
              <a:glow rad="139700">
                <a:schemeClr val="accent4">
                  <a:satMod val="175000"/>
                  <a:alpha val="40000"/>
                </a:schemeClr>
              </a:glow>
              <a:outerShdw dist="35921" dir="2700000" algn="ctr" rotWithShape="0">
                <a:schemeClr val="bg2"/>
              </a:outerShdw>
              <a:softEdge rad="31750"/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725937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Mocha and Chai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446212" y="5788744"/>
            <a:ext cx="8938472" cy="688256"/>
          </a:xfrm>
        </p:spPr>
        <p:txBody>
          <a:bodyPr/>
          <a:lstStyle/>
          <a:p>
            <a:r>
              <a:rPr lang="en-US" dirty="0"/>
              <a:t>Unit Testing in JavaScript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1076748" y="646888"/>
            <a:ext cx="9677400" cy="4063928"/>
            <a:chOff x="1065212" y="660472"/>
            <a:chExt cx="9677400" cy="4063928"/>
          </a:xfrm>
        </p:grpSpPr>
        <p:pic>
          <p:nvPicPr>
            <p:cNvPr id="7" name="Picture 4" descr="Резултат с изображение за testi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54085" y="1307738"/>
              <a:ext cx="5871080" cy="3416662"/>
            </a:xfrm>
            <a:prstGeom prst="rect">
              <a:avLst/>
            </a:prstGeom>
            <a:noFill/>
            <a:effectLst>
              <a:softEdge rad="3175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235915" y="1602385"/>
              <a:ext cx="2506697" cy="2827367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9" name="Picture 8" descr="Резултат с изображение за chai js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5212" y="1566822"/>
              <a:ext cx="2452391" cy="2757348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25661">
              <a:off x="3520097" y="660472"/>
              <a:ext cx="1812699" cy="1812699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3112982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Mocha </a:t>
            </a:r>
            <a:r>
              <a:rPr lang="en-US" dirty="0"/>
              <a:t>is JS testing framework</a:t>
            </a:r>
          </a:p>
          <a:p>
            <a:pPr lvl="1"/>
            <a:r>
              <a:rPr lang="en-US" dirty="0"/>
              <a:t>Runs in Node.js and in Web browsers</a:t>
            </a:r>
          </a:p>
          <a:p>
            <a:pPr lvl="1"/>
            <a:r>
              <a:rPr lang="en-US" dirty="0"/>
              <a:t>Usually used together with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Chai</a:t>
            </a:r>
            <a:r>
              <a:rPr lang="en-US" dirty="0"/>
              <a:t> (assertion library)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Mocha and Chai</a:t>
            </a: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841364" y="3352800"/>
            <a:ext cx="10510848" cy="293078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expect = require("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chai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").expect;</a:t>
            </a:r>
          </a:p>
          <a:p>
            <a:pPr eaLnBrk="0" hangingPunct="0">
              <a:lnSpc>
                <a:spcPct val="95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describe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sum(arr)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 function() {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it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("should return 3 for [1,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2]", function() {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expect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(sum([1,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2]))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.to.be.equal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(3);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});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});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6012" y="404502"/>
            <a:ext cx="1712107" cy="193113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 descr="Резултат с изображение за chai j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1963" y="1160966"/>
            <a:ext cx="1675015" cy="1883305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4078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r>
              <a:rPr lang="en-US" sz="6000" b="1" dirty="0"/>
              <a:t/>
            </a:r>
            <a:br>
              <a:rPr lang="en-US" sz="6000" b="1" dirty="0"/>
            </a:br>
            <a:r>
              <a:rPr lang="en-US" sz="11500" b="1" dirty="0"/>
              <a:t>#JSCORE</a:t>
            </a:r>
            <a:endParaRPr lang="en-US" sz="6000" b="1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Have a Question?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1829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342813" y="1108262"/>
            <a:ext cx="5522999" cy="637549"/>
          </a:xfrm>
        </p:spPr>
        <p:txBody>
          <a:bodyPr>
            <a:normAutofit/>
          </a:bodyPr>
          <a:lstStyle/>
          <a:p>
            <a:r>
              <a:rPr lang="en-US" sz="3200" dirty="0"/>
              <a:t>Install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Mocha</a:t>
            </a:r>
            <a:r>
              <a:rPr lang="en-US" sz="3200" dirty="0"/>
              <a:t> through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npm</a:t>
            </a:r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Installing Mocha and Chai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84212" y="1969182"/>
            <a:ext cx="6477000" cy="58398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npm -g install mocha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212" y="2781770"/>
            <a:ext cx="6477000" cy="209503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8901" y="2781770"/>
            <a:ext cx="3915711" cy="209503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6" name="Content Placeholder 13"/>
          <p:cNvSpPr txBox="1">
            <a:spLocks/>
          </p:cNvSpPr>
          <p:nvPr/>
        </p:nvSpPr>
        <p:spPr>
          <a:xfrm>
            <a:off x="6210213" y="1108262"/>
            <a:ext cx="5522999" cy="637549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Check if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Mocha</a:t>
            </a:r>
            <a:r>
              <a:rPr lang="en-US" sz="3200" dirty="0"/>
              <a:t> is installed</a:t>
            </a:r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7588900" y="1969182"/>
            <a:ext cx="3915711" cy="58398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mocha --version</a:t>
            </a:r>
          </a:p>
        </p:txBody>
      </p:sp>
      <p:sp>
        <p:nvSpPr>
          <p:cNvPr id="18" name="Content Placeholder 13"/>
          <p:cNvSpPr txBox="1">
            <a:spLocks/>
          </p:cNvSpPr>
          <p:nvPr/>
        </p:nvSpPr>
        <p:spPr>
          <a:xfrm>
            <a:off x="342813" y="5080094"/>
            <a:ext cx="5522999" cy="637549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Install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Chai</a:t>
            </a:r>
            <a:r>
              <a:rPr lang="en-US" sz="3200" dirty="0"/>
              <a:t> through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npm</a:t>
            </a:r>
            <a:endParaRPr lang="en-US" sz="3200" dirty="0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684212" y="5811277"/>
            <a:ext cx="6477000" cy="58398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npm -g install chai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8900" y="5215291"/>
            <a:ext cx="3915711" cy="1179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478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 animBg="1"/>
      <p:bldP spid="18" grpId="0"/>
      <p:bldP spid="19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By default Node.js does not find its globally-installed modules</a:t>
            </a:r>
          </a:p>
          <a:p>
            <a:r>
              <a:rPr lang="en-US" dirty="0"/>
              <a:t>You need to set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NODE_PATH</a:t>
            </a:r>
            <a:r>
              <a:rPr lang="en-US" dirty="0"/>
              <a:t> environment variable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You may need to restart your IDE after changing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NODE_PATH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Configuring NODE_PATH</a:t>
            </a: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993764" y="2782424"/>
            <a:ext cx="10206048" cy="217057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rem for any future sessions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setx NODE_PATH %AppData%\npm\node_modules</a:t>
            </a:r>
          </a:p>
          <a:p>
            <a:pPr eaLnBrk="0" hangingPunct="0">
              <a:lnSpc>
                <a:spcPct val="95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rem for current session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set NODE_PATH=%AppData%\npm\node_modules</a:t>
            </a:r>
          </a:p>
        </p:txBody>
      </p:sp>
    </p:spTree>
    <p:extLst>
      <p:ext uri="{BB962C8B-B14F-4D97-AF65-F5344CB8AC3E}">
        <p14:creationId xmlns:p14="http://schemas.microsoft.com/office/powerpoint/2010/main" val="3266177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Create folder "</a:t>
            </a:r>
            <a:r>
              <a:rPr lang="en-US" sz="36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test</a:t>
            </a:r>
            <a:r>
              <a:rPr lang="en-US" sz="3600" dirty="0"/>
              <a:t>" in your JS project</a:t>
            </a:r>
          </a:p>
          <a:p>
            <a:pPr lvl="1"/>
            <a:r>
              <a:rPr lang="en-US" dirty="0"/>
              <a:t>Put your test code in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test/{test-group-name}.js</a:t>
            </a:r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pPr>
              <a:spcBef>
                <a:spcPts val="2400"/>
              </a:spcBef>
            </a:pPr>
            <a:r>
              <a:rPr lang="en-US" sz="3200" dirty="0"/>
              <a:t>Run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Mocha</a:t>
            </a:r>
            <a:r>
              <a:rPr lang="en-US" sz="3200" dirty="0"/>
              <a:t> from the console</a:t>
            </a:r>
            <a:endParaRPr lang="en-US" sz="36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Running </a:t>
            </a:r>
            <a:r>
              <a:rPr lang="en-US" dirty="0"/>
              <a:t>Mocha</a:t>
            </a: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912812" y="5706536"/>
            <a:ext cx="5545516" cy="61322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mocha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812" y="2656511"/>
            <a:ext cx="7221916" cy="183928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5012" y="3505200"/>
            <a:ext cx="4358284" cy="281456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85641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Source code </a:t>
            </a:r>
            <a:r>
              <a:rPr lang="en-US" dirty="0"/>
              <a:t>to be tested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Mocha in Action – Sample Project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4812" y="2040807"/>
            <a:ext cx="8839200" cy="4292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695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Tests </a:t>
            </a:r>
            <a:r>
              <a:rPr lang="en-US" dirty="0"/>
              <a:t>for the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sum(arr)</a:t>
            </a:r>
            <a:r>
              <a:rPr lang="en-US" dirty="0"/>
              <a:t> function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Mocha in Action – Sample Unit Tests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707" y="1867712"/>
            <a:ext cx="10073409" cy="4561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421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Mocha in Action – Running the Tests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12" y="1141393"/>
            <a:ext cx="8171072" cy="510523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0612" y="3476756"/>
            <a:ext cx="5125293" cy="292404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15371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Mocha Tests from WebStorm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5937" y="1162470"/>
            <a:ext cx="7239000" cy="5200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078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Mocha Tests from WebStorm (2)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383" y="1180288"/>
            <a:ext cx="4226082" cy="80091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383" y="2340772"/>
            <a:ext cx="11018029" cy="4017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004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get the "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auto complete</a:t>
            </a:r>
            <a:r>
              <a:rPr lang="en-US" dirty="0"/>
              <a:t>" and "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syntax checks</a:t>
            </a:r>
            <a:r>
              <a:rPr lang="en-US" dirty="0"/>
              <a:t>" working for Mocha and Chai, add them as libraries in WebStorm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Configuring Libraries in WebStorm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385" y="2492291"/>
            <a:ext cx="3265290" cy="387927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8739" y="2492290"/>
            <a:ext cx="7308273" cy="3879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961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Groups and Test Cases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55449" y="1066800"/>
            <a:ext cx="10894578" cy="536529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95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describe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</a:t>
            </a:r>
            <a:r>
              <a:rPr lang="en-US" sz="28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Test group #1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 function() {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</a:t>
            </a:r>
            <a:r>
              <a:rPr lang="en-US" sz="28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should … when …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 function() {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expect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sz="28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actual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.to.be.equal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sz="28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expected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});</a:t>
            </a:r>
          </a:p>
          <a:p>
            <a:pPr eaLnBrk="0" hangingPunct="0">
              <a:lnSpc>
                <a:spcPct val="95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</a:t>
            </a:r>
            <a:r>
              <a:rPr lang="en-US" sz="28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should … when …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 function() { … });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});</a:t>
            </a:r>
          </a:p>
          <a:p>
            <a:pPr eaLnBrk="0" hangingPunct="0">
              <a:lnSpc>
                <a:spcPct val="95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describe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</a:t>
            </a:r>
            <a:r>
              <a:rPr lang="en-US" sz="28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Test group #2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 function() {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</a:t>
            </a:r>
            <a:r>
              <a:rPr lang="en-US" sz="28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should … when …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 function() {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expect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sz="28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actual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.to.be.equal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sz="28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expected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});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…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1401243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630129" y="5427800"/>
            <a:ext cx="8938472" cy="820600"/>
          </a:xfrm>
        </p:spPr>
        <p:txBody>
          <a:bodyPr/>
          <a:lstStyle/>
          <a:p>
            <a:r>
              <a:rPr lang="en-US" dirty="0"/>
              <a:t>Error Handling in JS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3315802" y="1016205"/>
            <a:ext cx="6176727" cy="4147612"/>
            <a:chOff x="6925224" y="3136324"/>
            <a:chExt cx="4608420" cy="3188276"/>
          </a:xfrm>
        </p:grpSpPr>
        <p:pic>
          <p:nvPicPr>
            <p:cNvPr id="14" name="Picture 6" descr="Резултат с изображение за exclamation icon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04660" y="3136324"/>
              <a:ext cx="1623047" cy="1223723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scene3d>
              <a:camera prst="perspectiveContrastingRightFacing" fov="3600000">
                <a:rot lat="303721" lon="19244407" rev="21564136"/>
              </a:camera>
              <a:lightRig rig="threePt" dir="t"/>
            </a:scene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4" descr="Резултат с изображение за process icon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25224" y="3464201"/>
              <a:ext cx="4608420" cy="28603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2" descr="Резултат с изображение за error ico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27116" y="4279324"/>
              <a:ext cx="1474832" cy="1113096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scene3d>
              <a:camera prst="perspectiveContrastingRightFacing" fov="3600000">
                <a:rot lat="303721" lon="19244407" rev="21564136"/>
              </a:camera>
              <a:lightRig rig="threePt" dir="t"/>
            </a:scene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5">
              <a:duotone>
                <a:prstClr val="black"/>
                <a:srgbClr val="FFFF00">
                  <a:tint val="45000"/>
                  <a:satMod val="400000"/>
                </a:srgbClr>
              </a:duotone>
            </a:blip>
            <a:stretch>
              <a:fillRect/>
            </a:stretch>
          </p:blipFill>
          <p:spPr>
            <a:xfrm>
              <a:off x="8046790" y="4973841"/>
              <a:ext cx="1160722" cy="1015744"/>
            </a:xfrm>
            <a:prstGeom prst="rect">
              <a:avLst/>
            </a:prstGeom>
            <a:noFill/>
            <a:effectLst>
              <a:glow rad="63500">
                <a:schemeClr val="accent5">
                  <a:satMod val="175000"/>
                  <a:alpha val="40000"/>
                </a:schemeClr>
              </a:glow>
              <a:outerShdw blurRad="63500" sx="102000" sy="102000" algn="ctr" rotWithShape="0">
                <a:prstClr val="black">
                  <a:alpha val="40000"/>
                </a:prstClr>
              </a:outerShdw>
            </a:effectLst>
            <a:scene3d>
              <a:camera prst="perspectiveContrastingRightFacing" fov="3600000">
                <a:rot lat="303721" lon="19244407" rev="21564136"/>
              </a:camera>
              <a:lightRig rig="threePt" dir="t"/>
            </a:scene3d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225661">
              <a:off x="7164208" y="3919448"/>
              <a:ext cx="1290378" cy="1023221"/>
            </a:xfrm>
            <a:prstGeom prst="rect">
              <a:avLst/>
            </a:prstGeom>
            <a:noFill/>
            <a:effectLst>
              <a:glow rad="63500">
                <a:schemeClr val="accent6">
                  <a:satMod val="175000"/>
                  <a:alpha val="40000"/>
                </a:schemeClr>
              </a:glow>
              <a:outerShdw blurRad="63500" sx="102000" sy="102000" algn="ctr" rotWithShape="0">
                <a:prstClr val="black">
                  <a:alpha val="40000"/>
                </a:prstClr>
              </a:outerShdw>
            </a:effectLst>
            <a:scene3d>
              <a:camera prst="perspectiveContrastingRightFacing" fov="3600000">
                <a:rot lat="303721" lon="19244407" rev="21564136"/>
              </a:camera>
              <a:lightRig rig="threePt" dir="t"/>
            </a:scene3d>
          </p:spPr>
        </p:pic>
      </p:grpSp>
    </p:spTree>
    <p:extLst>
      <p:ext uri="{BB962C8B-B14F-4D97-AF65-F5344CB8AC3E}">
        <p14:creationId xmlns:p14="http://schemas.microsoft.com/office/powerpoint/2010/main" val="3023668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are given a JS code intended to sum an array of numbers: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Write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unit tests</a:t>
            </a:r>
            <a:r>
              <a:rPr lang="en-US" dirty="0"/>
              <a:t> to test the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sum(arr)</a:t>
            </a:r>
            <a:r>
              <a:rPr lang="en-US" dirty="0"/>
              <a:t> function with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Mocha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– Sum of Numbers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41364" y="2023704"/>
            <a:ext cx="10510848" cy="29523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sum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(arr) {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sum = 0;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for (num of arr)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sum += Number(num);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return sum;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16005" y="6094376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https://judge.softuni.bg/Contests/307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5146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4000" dirty="0">
                <a:sym typeface="Wingdings" panose="05000000000000000000" pitchFamily="2" charset="2"/>
              </a:rPr>
              <a:t>Design the </a:t>
            </a:r>
            <a:r>
              <a:rPr lang="en-US" sz="4000" dirty="0">
                <a:solidFill>
                  <a:srgbClr val="FFFFFF"/>
                </a:solidFill>
                <a:sym typeface="Wingdings" panose="05000000000000000000" pitchFamily="2" charset="2"/>
              </a:rPr>
              <a:t>test</a:t>
            </a:r>
            <a:r>
              <a:rPr lang="en-US" sz="4000" dirty="0">
                <a:sym typeface="Wingdings" panose="05000000000000000000" pitchFamily="2" charset="2"/>
              </a:rPr>
              <a:t> cases</a:t>
            </a:r>
          </a:p>
          <a:p>
            <a:pPr lvl="1">
              <a:lnSpc>
                <a:spcPct val="120000"/>
              </a:lnSpc>
            </a:pPr>
            <a:r>
              <a:rPr lang="en-US" sz="3600" b="1" dirty="0">
                <a:solidFill>
                  <a:srgbClr val="FBEEDC"/>
                </a:solidFill>
                <a:latin typeface="Consolas" panose="020B0609020204030204" pitchFamily="49" charset="0"/>
              </a:rPr>
              <a:t>sum(</a:t>
            </a:r>
            <a:r>
              <a:rPr lang="en-US" sz="36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[1,</a:t>
            </a:r>
            <a:r>
              <a:rPr lang="en-US" sz="3600" dirty="0"/>
              <a:t> </a:t>
            </a:r>
            <a:r>
              <a:rPr lang="en-US" sz="36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2]</a:t>
            </a:r>
            <a:r>
              <a:rPr lang="en-US" sz="3600" b="1" dirty="0">
                <a:solidFill>
                  <a:srgbClr val="FBEEDC"/>
                </a:solidFill>
                <a:latin typeface="Consolas" panose="020B0609020204030204" pitchFamily="49" charset="0"/>
              </a:rPr>
              <a:t>)</a:t>
            </a:r>
            <a:r>
              <a:rPr lang="en-US" sz="3600" dirty="0"/>
              <a:t> </a:t>
            </a:r>
            <a:r>
              <a:rPr lang="en-US" sz="3600" dirty="0">
                <a:sym typeface="Wingdings" panose="05000000000000000000" pitchFamily="2" charset="2"/>
              </a:rPr>
              <a:t> </a:t>
            </a:r>
            <a:r>
              <a:rPr lang="en-US" sz="36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3</a:t>
            </a:r>
          </a:p>
          <a:p>
            <a:pPr lvl="1">
              <a:lnSpc>
                <a:spcPct val="120000"/>
              </a:lnSpc>
            </a:pPr>
            <a:r>
              <a:rPr lang="en-US" sz="3600" b="1" dirty="0">
                <a:solidFill>
                  <a:srgbClr val="FBEEDC"/>
                </a:solidFill>
                <a:latin typeface="Consolas" panose="020B0609020204030204" pitchFamily="49" charset="0"/>
              </a:rPr>
              <a:t>sum(</a:t>
            </a:r>
            <a:r>
              <a:rPr lang="en-US" sz="36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[1]</a:t>
            </a:r>
            <a:r>
              <a:rPr lang="en-US" sz="3600" b="1" dirty="0">
                <a:solidFill>
                  <a:srgbClr val="FBEEDC"/>
                </a:solidFill>
                <a:latin typeface="Consolas" panose="020B0609020204030204" pitchFamily="49" charset="0"/>
              </a:rPr>
              <a:t>)</a:t>
            </a:r>
            <a:r>
              <a:rPr lang="en-US" sz="3600" dirty="0">
                <a:sym typeface="Wingdings" panose="05000000000000000000" pitchFamily="2" charset="2"/>
              </a:rPr>
              <a:t>  </a:t>
            </a:r>
            <a:r>
              <a:rPr lang="en-US" sz="36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1</a:t>
            </a:r>
          </a:p>
          <a:p>
            <a:pPr lvl="1">
              <a:lnSpc>
                <a:spcPct val="120000"/>
              </a:lnSpc>
            </a:pPr>
            <a:r>
              <a:rPr lang="en-US" sz="3600" b="1" dirty="0">
                <a:solidFill>
                  <a:srgbClr val="FBEEDC"/>
                </a:solidFill>
                <a:latin typeface="Consolas" panose="020B0609020204030204" pitchFamily="49" charset="0"/>
              </a:rPr>
              <a:t>sum(</a:t>
            </a:r>
            <a:r>
              <a:rPr lang="en-US" sz="36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[]</a:t>
            </a:r>
            <a:r>
              <a:rPr lang="en-US" sz="3600" b="1" dirty="0">
                <a:solidFill>
                  <a:srgbClr val="FBEEDC"/>
                </a:solidFill>
                <a:latin typeface="Consolas" panose="020B0609020204030204" pitchFamily="49" charset="0"/>
              </a:rPr>
              <a:t>)</a:t>
            </a:r>
            <a:r>
              <a:rPr lang="en-US" sz="3600" dirty="0">
                <a:sym typeface="Wingdings" panose="05000000000000000000" pitchFamily="2" charset="2"/>
              </a:rPr>
              <a:t>  </a:t>
            </a:r>
            <a:r>
              <a:rPr lang="en-US" sz="36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0</a:t>
            </a:r>
          </a:p>
          <a:p>
            <a:pPr lvl="1">
              <a:lnSpc>
                <a:spcPct val="120000"/>
              </a:lnSpc>
            </a:pPr>
            <a:r>
              <a:rPr lang="en-US" sz="3600" b="1" dirty="0">
                <a:solidFill>
                  <a:srgbClr val="FBEEDC"/>
                </a:solidFill>
                <a:latin typeface="Consolas" panose="020B0609020204030204" pitchFamily="49" charset="0"/>
              </a:rPr>
              <a:t>sum(</a:t>
            </a:r>
            <a:r>
              <a:rPr lang="en-US" sz="36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[1.5,</a:t>
            </a:r>
            <a:r>
              <a:rPr lang="en-US" sz="3600" dirty="0"/>
              <a:t> </a:t>
            </a:r>
            <a:r>
              <a:rPr lang="en-US" sz="36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2.5,</a:t>
            </a:r>
            <a:r>
              <a:rPr lang="en-US" sz="3600" dirty="0"/>
              <a:t> </a:t>
            </a:r>
            <a:r>
              <a:rPr lang="en-US" sz="36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-1]</a:t>
            </a:r>
            <a:r>
              <a:rPr lang="en-US" sz="3600" b="1" dirty="0">
                <a:solidFill>
                  <a:srgbClr val="FBEEDC"/>
                </a:solidFill>
                <a:latin typeface="Consolas" panose="020B0609020204030204" pitchFamily="49" charset="0"/>
              </a:rPr>
              <a:t>)</a:t>
            </a:r>
            <a:r>
              <a:rPr lang="en-US" sz="3600" dirty="0"/>
              <a:t> </a:t>
            </a:r>
            <a:r>
              <a:rPr lang="en-US" sz="3600" dirty="0">
                <a:sym typeface="Wingdings" panose="05000000000000000000" pitchFamily="2" charset="2"/>
              </a:rPr>
              <a:t> </a:t>
            </a:r>
            <a:r>
              <a:rPr lang="en-US" sz="36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3</a:t>
            </a:r>
          </a:p>
          <a:p>
            <a:pPr lvl="1">
              <a:lnSpc>
                <a:spcPct val="120000"/>
              </a:lnSpc>
            </a:pPr>
            <a:r>
              <a:rPr lang="en-US" sz="3600" b="1" dirty="0">
                <a:solidFill>
                  <a:srgbClr val="FBEEDC"/>
                </a:solidFill>
                <a:latin typeface="Consolas" panose="020B0609020204030204" pitchFamily="49" charset="0"/>
              </a:rPr>
              <a:t>sum(</a:t>
            </a:r>
            <a:r>
              <a:rPr lang="en-US" sz="36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"invalid data"</a:t>
            </a:r>
            <a:r>
              <a:rPr lang="en-US" sz="3600" b="1" dirty="0">
                <a:solidFill>
                  <a:srgbClr val="FBEEDC"/>
                </a:solidFill>
                <a:latin typeface="Consolas" panose="020B0609020204030204" pitchFamily="49" charset="0"/>
              </a:rPr>
              <a:t>)</a:t>
            </a:r>
            <a:r>
              <a:rPr lang="en-US" sz="3600" dirty="0">
                <a:sym typeface="Wingdings" panose="05000000000000000000" pitchFamily="2" charset="2"/>
              </a:rPr>
              <a:t>  </a:t>
            </a:r>
            <a:r>
              <a:rPr lang="en-US" sz="36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NaN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– Sum of Numbers – Test Cases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3612" y="1741659"/>
            <a:ext cx="3740037" cy="3135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087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– Sum of Numbers – Test Code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65164" y="1137070"/>
            <a:ext cx="10663248" cy="526373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describe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</a:t>
            </a:r>
            <a:r>
              <a:rPr lang="en-US" sz="28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sum(arr) - sum array of numbers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</a:t>
            </a:r>
            <a:r>
              <a:rPr lang="en-US" sz="28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should return 3 for [1, 2]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expect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(sum([1, 2]))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.to.be.equal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(3);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});</a:t>
            </a:r>
          </a:p>
          <a:p>
            <a:pPr eaLnBrk="0" hangingPunct="0">
              <a:lnSpc>
                <a:spcPct val="95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</a:t>
            </a:r>
            <a:r>
              <a:rPr lang="en-US" sz="28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should return 1 for [1]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expect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(sum([1]))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.to.be.equal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(1);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});</a:t>
            </a:r>
          </a:p>
          <a:p>
            <a:pPr eaLnBrk="0" hangingPunct="0">
              <a:lnSpc>
                <a:spcPct val="95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</a:t>
            </a:r>
            <a:r>
              <a:rPr lang="en-US" sz="28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should return 0 for empty array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});</a:t>
            </a:r>
          </a:p>
          <a:p>
            <a:pPr eaLnBrk="0" hangingPunct="0">
              <a:lnSpc>
                <a:spcPct val="95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</a:t>
            </a:r>
            <a:r>
              <a:rPr lang="en-US" sz="28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should return 3 for [1.5, 2.5, -1]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});</a:t>
            </a:r>
          </a:p>
          <a:p>
            <a:pPr eaLnBrk="0" hangingPunct="0">
              <a:lnSpc>
                <a:spcPct val="95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</a:t>
            </a:r>
            <a:r>
              <a:rPr lang="en-US" sz="28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should return NaN for invalid data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});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});</a:t>
            </a:r>
          </a:p>
        </p:txBody>
      </p:sp>
      <p:pic>
        <p:nvPicPr>
          <p:cNvPr id="7170" name="Picture 2" descr="Резултат с изображение за test case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9680" y="2020112"/>
            <a:ext cx="1844040" cy="184404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2846401" y="5958765"/>
            <a:ext cx="8582011" cy="44203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36000" rIns="108000" bIns="36000">
            <a:spAutoFit/>
          </a:bodyPr>
          <a:lstStyle/>
          <a:p>
            <a:pPr lvl="0" algn="ctr"/>
            <a:r>
              <a:rPr lang="en-US" dirty="0">
                <a:solidFill>
                  <a:prstClr val="white"/>
                </a:solidFill>
              </a:rPr>
              <a:t>Check your solution here: </a:t>
            </a:r>
            <a:r>
              <a:rPr lang="en-US" dirty="0">
                <a:solidFill>
                  <a:prstClr val="white"/>
                </a:solidFill>
                <a:hlinkClick r:id="rId3"/>
              </a:rPr>
              <a:t>https://judge.softuni.bg/Contests/307</a:t>
            </a:r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7636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are given the following JS code: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>
              <a:spcBef>
                <a:spcPts val="1200"/>
              </a:spcBef>
            </a:pPr>
            <a:r>
              <a:rPr lang="en-US" dirty="0"/>
              <a:t>Write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unit tests</a:t>
            </a:r>
            <a:r>
              <a:rPr lang="en-US" dirty="0"/>
              <a:t> to test the above function with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Mocha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– Check for Symmetry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41364" y="1919161"/>
            <a:ext cx="10510848" cy="334628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isSymmetric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(arr)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if (!Array.isArray(arr))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return false;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// Non-arrays are non-symmetric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reversed = arr.slice(0).reverse();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// Clone + reverse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equal =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(JSON.stringify(arr) == JSON.stringify(reversed));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return equal;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16005" y="6094376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https://judge.softuni.bg/Contests/307</a:t>
            </a:r>
            <a:endParaRPr lang="en-US" dirty="0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5366" y="1158326"/>
            <a:ext cx="3932560" cy="1621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00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– Check for Symmetry – Test Cases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en-US" sz="3600" dirty="0">
                <a:sym typeface="Wingdings" panose="05000000000000000000" pitchFamily="2" charset="2"/>
              </a:rPr>
              <a:t>Design the </a:t>
            </a:r>
            <a:r>
              <a:rPr lang="en-US" sz="3600" dirty="0">
                <a:solidFill>
                  <a:srgbClr val="FFFFFF"/>
                </a:solidFill>
                <a:sym typeface="Wingdings" panose="05000000000000000000" pitchFamily="2" charset="2"/>
              </a:rPr>
              <a:t>test</a:t>
            </a:r>
            <a:r>
              <a:rPr lang="en-US" sz="3600" dirty="0">
                <a:sym typeface="Wingdings" panose="05000000000000000000" pitchFamily="2" charset="2"/>
              </a:rPr>
              <a:t> cases</a:t>
            </a:r>
          </a:p>
          <a:p>
            <a:pPr lvl="1">
              <a:lnSpc>
                <a:spcPct val="120000"/>
              </a:lnSpc>
              <a:tabLst>
                <a:tab pos="5291138" algn="l"/>
              </a:tabLst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[1,2,3,3,2,1]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true	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[1,2,3,4,2,1]</a:t>
            </a:r>
            <a:r>
              <a:rPr lang="en-US" dirty="0">
                <a:sym typeface="Wingdings" panose="05000000000000000000" pitchFamily="2" charset="2"/>
              </a:rPr>
              <a:t> 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false</a:t>
            </a:r>
          </a:p>
          <a:p>
            <a:pPr lvl="1">
              <a:lnSpc>
                <a:spcPct val="120000"/>
              </a:lnSpc>
              <a:tabLst>
                <a:tab pos="5291138" algn="l"/>
              </a:tabLst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[-1,2,-1]</a:t>
            </a:r>
            <a:r>
              <a:rPr lang="en-US" dirty="0">
                <a:sym typeface="Wingdings" panose="05000000000000000000" pitchFamily="2" charset="2"/>
              </a:rPr>
              <a:t> 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true	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[-1,2,1]</a:t>
            </a:r>
            <a:r>
              <a:rPr lang="en-US" dirty="0">
                <a:sym typeface="Wingdings" panose="05000000000000000000" pitchFamily="2" charset="2"/>
              </a:rPr>
              <a:t> 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false</a:t>
            </a:r>
          </a:p>
          <a:p>
            <a:pPr lvl="1">
              <a:lnSpc>
                <a:spcPct val="120000"/>
              </a:lnSpc>
              <a:tabLst>
                <a:tab pos="5291138" algn="l"/>
              </a:tabLst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[1,2]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false	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[1]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true</a:t>
            </a:r>
          </a:p>
          <a:p>
            <a:pPr lvl="1">
              <a:lnSpc>
                <a:spcPct val="120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[5,'hi',{a:5},new Date(),{a:5},'hi',5]</a:t>
            </a:r>
            <a:r>
              <a:rPr lang="en-US" dirty="0">
                <a:sym typeface="Wingdings" panose="05000000000000000000" pitchFamily="2" charset="2"/>
              </a:rPr>
              <a:t> 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true</a:t>
            </a:r>
          </a:p>
          <a:p>
            <a:pPr lvl="1">
              <a:lnSpc>
                <a:spcPct val="120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[5,'hi',{a:5},new Date(),{X:5},'hi',5]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false</a:t>
            </a:r>
          </a:p>
          <a:p>
            <a:pPr lvl="1">
              <a:lnSpc>
                <a:spcPct val="120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1,2,2,1</a:t>
            </a:r>
            <a:r>
              <a:rPr lang="bg-BG" dirty="0"/>
              <a:t>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false</a:t>
            </a:r>
            <a:r>
              <a:rPr lang="en-US" dirty="0">
                <a:sym typeface="Wingdings" panose="05000000000000000000" pitchFamily="2" charset="2"/>
              </a:rPr>
              <a:t> (not an array)</a:t>
            </a:r>
            <a:endParaRPr lang="en-US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sym typeface="Wingdings" panose="05000000000000000000" pitchFamily="2" charset="2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8212" y="2652234"/>
            <a:ext cx="1744755" cy="1462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445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– Check for Symmetry – Test Code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36564" y="1177825"/>
            <a:ext cx="11120448" cy="51467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describe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</a:t>
            </a:r>
            <a:r>
              <a:rPr lang="en-US" sz="30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isSymmetric(arr)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it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</a:t>
            </a:r>
            <a:r>
              <a:rPr lang="en-US" sz="30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should return true for [1,2,3,3,2,1]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let symmetric =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isSymmetric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([1,2,3,3,2,1]);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expect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(symmetric)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.to.be.equal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(true);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});</a:t>
            </a:r>
          </a:p>
          <a:p>
            <a:pPr eaLnBrk="0" hangingPunct="0">
              <a:lnSpc>
                <a:spcPct val="95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it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</a:t>
            </a:r>
            <a:r>
              <a:rPr lang="en-US" sz="30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should return false for [1,2,3,4,2,1]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});</a:t>
            </a:r>
          </a:p>
          <a:p>
            <a:pPr eaLnBrk="0" hangingPunct="0">
              <a:lnSpc>
                <a:spcPct val="95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it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</a:t>
            </a:r>
            <a:r>
              <a:rPr lang="en-US" sz="30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should return true for [-1,2,-1]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});</a:t>
            </a:r>
          </a:p>
          <a:p>
            <a:pPr eaLnBrk="0" hangingPunct="0">
              <a:lnSpc>
                <a:spcPct val="95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it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</a:t>
            </a:r>
            <a:r>
              <a:rPr lang="en-US" sz="30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should return false for [-1,2,1]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});</a:t>
            </a:r>
          </a:p>
          <a:p>
            <a:pPr eaLnBrk="0" hangingPunct="0">
              <a:lnSpc>
                <a:spcPct val="95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…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});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3075001" y="5807383"/>
            <a:ext cx="8582011" cy="51473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lvl="0" algn="ctr"/>
            <a:r>
              <a:rPr lang="en-US" dirty="0">
                <a:solidFill>
                  <a:prstClr val="white"/>
                </a:solidFill>
              </a:rPr>
              <a:t>Check your solution here: </a:t>
            </a:r>
            <a:r>
              <a:rPr lang="en-US" dirty="0">
                <a:solidFill>
                  <a:prstClr val="white"/>
                </a:solidFill>
                <a:hlinkClick r:id="rId2"/>
              </a:rPr>
              <a:t>https://judge.softuni.bg/Contests/307</a:t>
            </a:r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2260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– RGB to Hex Color 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90413" y="951688"/>
            <a:ext cx="11804822" cy="5570355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en-US" dirty="0"/>
              <a:t>Using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Mocha</a:t>
            </a:r>
            <a:r>
              <a:rPr lang="en-US" dirty="0"/>
              <a:t> write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unit tests</a:t>
            </a:r>
            <a:r>
              <a:rPr lang="en-US" dirty="0"/>
              <a:t> for the following function: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627165" y="1695856"/>
            <a:ext cx="10939246" cy="476205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rgbToHexColor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(red, green, blue)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if (!Number.isInteger(red) || (red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0) || (red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255))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return undefined; 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Red value is invalid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if (!Number.isInteger(green) || (green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0) || (green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255))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return undefined; 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Green value is invalid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if (!Number.isInteger(blue) || (blue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0) || (blue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255))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return undefined; 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Blue value is invalid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return "#" +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("0" + red.toString(16).toUpperCase()).slice(-2) +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("0" + green.toString(16).toUpperCase()).slice(-2) +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("0" + blue.toString(16).toUpperCase()).slice(-2);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370400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– RGB to Hex Color – Test Cases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90413" y="1112209"/>
            <a:ext cx="4837199" cy="677679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US" dirty="0">
                <a:sym typeface="Wingdings" panose="05000000000000000000" pitchFamily="2" charset="2"/>
              </a:rPr>
              <a:t>Design the </a:t>
            </a:r>
            <a:r>
              <a:rPr lang="en-US" dirty="0">
                <a:solidFill>
                  <a:srgbClr val="FFFFFF"/>
                </a:solidFill>
                <a:sym typeface="Wingdings" panose="05000000000000000000" pitchFamily="2" charset="2"/>
              </a:rPr>
              <a:t>test</a:t>
            </a:r>
            <a:r>
              <a:rPr lang="en-US" dirty="0">
                <a:sym typeface="Wingdings" panose="05000000000000000000" pitchFamily="2" charset="2"/>
              </a:rPr>
              <a:t> cases</a:t>
            </a:r>
            <a:endParaRPr lang="fi-FI" dirty="0">
              <a:solidFill>
                <a:schemeClr val="tx2">
                  <a:lumMod val="75000"/>
                </a:schemeClr>
              </a:solidFill>
              <a:sym typeface="Wingdings" panose="05000000000000000000" pitchFamily="2" charset="2"/>
            </a:endParaRPr>
          </a:p>
          <a:p>
            <a:pPr lvl="1">
              <a:lnSpc>
                <a:spcPct val="110000"/>
              </a:lnSpc>
            </a:pPr>
            <a:endParaRPr lang="en-US" dirty="0">
              <a:sym typeface="Wingdings" panose="05000000000000000000" pitchFamily="2" charset="2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3412" y="4495800"/>
            <a:ext cx="2230151" cy="1869456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608012" y="1789888"/>
            <a:ext cx="5257800" cy="634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231606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rgbClr val="F0A22E"/>
              </a:buClr>
              <a:buSzPct val="80000"/>
              <a:buFont typeface="Wingdings" panose="05000000000000000000" pitchFamily="2" charset="2"/>
              <a:buChar char="§"/>
              <a:tabLst>
                <a:tab pos="6099175" algn="l"/>
              </a:tabLst>
            </a:pPr>
            <a:r>
              <a:rPr lang="fi-FI" sz="3200" dirty="0">
                <a:solidFill>
                  <a:srgbClr val="FBEEC9">
                    <a:lumMod val="75000"/>
                  </a:srgbClr>
                </a:solidFill>
                <a:sym typeface="Wingdings" panose="05000000000000000000" pitchFamily="2" charset="2"/>
              </a:rPr>
              <a:t>(255, 158, 170) </a:t>
            </a:r>
            <a:r>
              <a:rPr lang="fi-FI" sz="3200" dirty="0">
                <a:solidFill>
                  <a:prstClr val="white"/>
                </a:solidFill>
                <a:sym typeface="Wingdings" panose="05000000000000000000" pitchFamily="2" charset="2"/>
              </a:rPr>
              <a:t> </a:t>
            </a:r>
            <a:r>
              <a:rPr lang="fi-FI" sz="3200" dirty="0">
                <a:solidFill>
                  <a:srgbClr val="FBEEC9">
                    <a:lumMod val="75000"/>
                  </a:srgbClr>
                </a:solidFill>
                <a:sym typeface="Wingdings" panose="05000000000000000000" pitchFamily="2" charset="2"/>
              </a:rPr>
              <a:t>#FF9EAA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985753" y="1789888"/>
            <a:ext cx="5107300" cy="634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231606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rgbClr val="F0A22E"/>
              </a:buClr>
              <a:buSzPct val="80000"/>
              <a:buFont typeface="Wingdings" panose="05000000000000000000" pitchFamily="2" charset="2"/>
              <a:buChar char="§"/>
              <a:tabLst>
                <a:tab pos="6099175" algn="l"/>
              </a:tabLst>
            </a:pPr>
            <a:r>
              <a:rPr lang="fi-FI" sz="3200" dirty="0">
                <a:solidFill>
                  <a:srgbClr val="FBEEC9">
                    <a:lumMod val="75000"/>
                  </a:srgbClr>
                </a:solidFill>
                <a:sym typeface="Wingdings" panose="05000000000000000000" pitchFamily="2" charset="2"/>
              </a:rPr>
              <a:t>(12, 13, 14) </a:t>
            </a:r>
            <a:r>
              <a:rPr lang="fi-FI" sz="3200" dirty="0">
                <a:solidFill>
                  <a:prstClr val="white"/>
                </a:solidFill>
                <a:sym typeface="Wingdings" panose="05000000000000000000" pitchFamily="2" charset="2"/>
              </a:rPr>
              <a:t> </a:t>
            </a:r>
            <a:r>
              <a:rPr lang="fi-FI" sz="3200" dirty="0">
                <a:solidFill>
                  <a:srgbClr val="FBEEC9">
                    <a:lumMod val="75000"/>
                  </a:srgbClr>
                </a:solidFill>
                <a:sym typeface="Wingdings" panose="05000000000000000000" pitchFamily="2" charset="2"/>
              </a:rPr>
              <a:t>#0C0D0E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08012" y="2480452"/>
            <a:ext cx="5257800" cy="634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231606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rgbClr val="F0A22E"/>
              </a:buClr>
              <a:buSzPct val="80000"/>
              <a:buFont typeface="Wingdings" panose="05000000000000000000" pitchFamily="2" charset="2"/>
              <a:buChar char="§"/>
              <a:tabLst>
                <a:tab pos="6099175" algn="l"/>
              </a:tabLst>
            </a:pPr>
            <a:r>
              <a:rPr lang="fi-FI" sz="3200" dirty="0">
                <a:solidFill>
                  <a:srgbClr val="FBEEC9">
                    <a:lumMod val="75000"/>
                  </a:srgbClr>
                </a:solidFill>
                <a:sym typeface="Wingdings" panose="05000000000000000000" pitchFamily="2" charset="2"/>
              </a:rPr>
              <a:t>(0, 0, 0) </a:t>
            </a:r>
            <a:r>
              <a:rPr lang="fi-FI" sz="3200" dirty="0">
                <a:solidFill>
                  <a:prstClr val="white"/>
                </a:solidFill>
                <a:sym typeface="Wingdings" panose="05000000000000000000" pitchFamily="2" charset="2"/>
              </a:rPr>
              <a:t> </a:t>
            </a:r>
            <a:r>
              <a:rPr lang="fi-FI" sz="3200" dirty="0">
                <a:solidFill>
                  <a:srgbClr val="FBEEC9">
                    <a:lumMod val="75000"/>
                  </a:srgbClr>
                </a:solidFill>
                <a:sym typeface="Wingdings" panose="05000000000000000000" pitchFamily="2" charset="2"/>
              </a:rPr>
              <a:t>#000000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985753" y="2480452"/>
            <a:ext cx="5107300" cy="634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231606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rgbClr val="F0A22E"/>
              </a:buClr>
              <a:buSzPct val="80000"/>
              <a:buFont typeface="Wingdings" panose="05000000000000000000" pitchFamily="2" charset="2"/>
              <a:buChar char="§"/>
              <a:tabLst>
                <a:tab pos="6099175" algn="l"/>
              </a:tabLst>
            </a:pPr>
            <a:r>
              <a:rPr lang="fi-FI" sz="3200" dirty="0">
                <a:solidFill>
                  <a:srgbClr val="FBEEC9">
                    <a:lumMod val="75000"/>
                  </a:srgbClr>
                </a:solidFill>
                <a:sym typeface="Wingdings" panose="05000000000000000000" pitchFamily="2" charset="2"/>
              </a:rPr>
              <a:t>(255, 255, 255) </a:t>
            </a:r>
            <a:r>
              <a:rPr lang="fi-FI" sz="3200" dirty="0">
                <a:solidFill>
                  <a:prstClr val="white"/>
                </a:solidFill>
                <a:sym typeface="Wingdings" panose="05000000000000000000" pitchFamily="2" charset="2"/>
              </a:rPr>
              <a:t> </a:t>
            </a:r>
            <a:r>
              <a:rPr lang="fi-FI" sz="3200" dirty="0">
                <a:solidFill>
                  <a:srgbClr val="FBEEC9">
                    <a:lumMod val="75000"/>
                  </a:srgbClr>
                </a:solidFill>
                <a:sym typeface="Wingdings" panose="05000000000000000000" pitchFamily="2" charset="2"/>
              </a:rPr>
              <a:t>#FFFFFF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08012" y="3768266"/>
            <a:ext cx="10820400" cy="634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231606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rgbClr val="F0A22E"/>
              </a:buClr>
              <a:buSzPct val="80000"/>
              <a:buFont typeface="Wingdings" panose="05000000000000000000" pitchFamily="2" charset="2"/>
              <a:buChar char="§"/>
              <a:tabLst>
                <a:tab pos="6099175" algn="l"/>
              </a:tabLst>
            </a:pPr>
            <a:r>
              <a:rPr lang="fi-FI" sz="3200" dirty="0">
                <a:solidFill>
                  <a:srgbClr val="FBEEC9">
                    <a:lumMod val="75000"/>
                  </a:srgbClr>
                </a:solidFill>
                <a:sym typeface="Wingdings" panose="05000000000000000000" pitchFamily="2" charset="2"/>
              </a:rPr>
              <a:t>(-1, 0, 0)</a:t>
            </a:r>
            <a:r>
              <a:rPr lang="bg-BG" sz="3200" dirty="0">
                <a:solidFill>
                  <a:prstClr val="white"/>
                </a:solidFill>
                <a:sym typeface="Wingdings" panose="05000000000000000000" pitchFamily="2" charset="2"/>
              </a:rPr>
              <a:t>,</a:t>
            </a:r>
            <a:r>
              <a:rPr lang="fi-FI" sz="3200" dirty="0">
                <a:solidFill>
                  <a:srgbClr val="FBEEC9">
                    <a:lumMod val="75000"/>
                  </a:srgbClr>
                </a:solidFill>
                <a:sym typeface="Wingdings" panose="05000000000000000000" pitchFamily="2" charset="2"/>
              </a:rPr>
              <a:t> (</a:t>
            </a:r>
            <a:r>
              <a:rPr lang="bg-BG" sz="3200" dirty="0">
                <a:solidFill>
                  <a:srgbClr val="FBEEC9">
                    <a:lumMod val="75000"/>
                  </a:srgbClr>
                </a:solidFill>
                <a:sym typeface="Wingdings" panose="05000000000000000000" pitchFamily="2" charset="2"/>
              </a:rPr>
              <a:t>0</a:t>
            </a:r>
            <a:r>
              <a:rPr lang="fi-FI" sz="3200" dirty="0">
                <a:solidFill>
                  <a:srgbClr val="FBEEC9">
                    <a:lumMod val="75000"/>
                  </a:srgbClr>
                </a:solidFill>
                <a:sym typeface="Wingdings" panose="05000000000000000000" pitchFamily="2" charset="2"/>
              </a:rPr>
              <a:t>, </a:t>
            </a:r>
            <a:r>
              <a:rPr lang="bg-BG" sz="3200" dirty="0">
                <a:solidFill>
                  <a:srgbClr val="FBEEC9">
                    <a:lumMod val="75000"/>
                  </a:srgbClr>
                </a:solidFill>
                <a:sym typeface="Wingdings" panose="05000000000000000000" pitchFamily="2" charset="2"/>
              </a:rPr>
              <a:t>-1</a:t>
            </a:r>
            <a:r>
              <a:rPr lang="fi-FI" sz="3200" dirty="0">
                <a:solidFill>
                  <a:srgbClr val="FBEEC9">
                    <a:lumMod val="75000"/>
                  </a:srgbClr>
                </a:solidFill>
                <a:sym typeface="Wingdings" panose="05000000000000000000" pitchFamily="2" charset="2"/>
              </a:rPr>
              <a:t>, 0)</a:t>
            </a:r>
            <a:r>
              <a:rPr lang="bg-BG" sz="3200" dirty="0">
                <a:solidFill>
                  <a:prstClr val="white"/>
                </a:solidFill>
                <a:sym typeface="Wingdings" panose="05000000000000000000" pitchFamily="2" charset="2"/>
              </a:rPr>
              <a:t>,</a:t>
            </a:r>
            <a:r>
              <a:rPr lang="fi-FI" sz="3200" dirty="0">
                <a:solidFill>
                  <a:srgbClr val="FBEEC9">
                    <a:lumMod val="75000"/>
                  </a:srgbClr>
                </a:solidFill>
                <a:sym typeface="Wingdings" panose="05000000000000000000" pitchFamily="2" charset="2"/>
              </a:rPr>
              <a:t> (</a:t>
            </a:r>
            <a:r>
              <a:rPr lang="bg-BG" sz="3200" dirty="0">
                <a:solidFill>
                  <a:srgbClr val="FBEEC9">
                    <a:lumMod val="75000"/>
                  </a:srgbClr>
                </a:solidFill>
                <a:sym typeface="Wingdings" panose="05000000000000000000" pitchFamily="2" charset="2"/>
              </a:rPr>
              <a:t>0</a:t>
            </a:r>
            <a:r>
              <a:rPr lang="fi-FI" sz="3200" dirty="0">
                <a:solidFill>
                  <a:srgbClr val="FBEEC9">
                    <a:lumMod val="75000"/>
                  </a:srgbClr>
                </a:solidFill>
                <a:sym typeface="Wingdings" panose="05000000000000000000" pitchFamily="2" charset="2"/>
              </a:rPr>
              <a:t>, </a:t>
            </a:r>
            <a:r>
              <a:rPr lang="bg-BG" sz="3200" dirty="0">
                <a:solidFill>
                  <a:srgbClr val="FBEEC9">
                    <a:lumMod val="75000"/>
                  </a:srgbClr>
                </a:solidFill>
                <a:sym typeface="Wingdings" panose="05000000000000000000" pitchFamily="2" charset="2"/>
              </a:rPr>
              <a:t>-1</a:t>
            </a:r>
            <a:r>
              <a:rPr lang="fi-FI" sz="3200" dirty="0">
                <a:solidFill>
                  <a:srgbClr val="FBEEC9">
                    <a:lumMod val="75000"/>
                  </a:srgbClr>
                </a:solidFill>
                <a:sym typeface="Wingdings" panose="05000000000000000000" pitchFamily="2" charset="2"/>
              </a:rPr>
              <a:t>, 0)</a:t>
            </a:r>
            <a:r>
              <a:rPr lang="fi-FI" sz="3200" dirty="0">
                <a:solidFill>
                  <a:prstClr val="white"/>
                </a:solidFill>
                <a:sym typeface="Wingdings" panose="05000000000000000000" pitchFamily="2" charset="2"/>
              </a:rPr>
              <a:t>  </a:t>
            </a:r>
            <a:r>
              <a:rPr lang="en-US" sz="3200" dirty="0">
                <a:solidFill>
                  <a:srgbClr val="FBEEC9">
                    <a:lumMod val="75000"/>
                  </a:srgbClr>
                </a:solidFill>
                <a:sym typeface="Wingdings" panose="05000000000000000000" pitchFamily="2" charset="2"/>
              </a:rPr>
              <a:t>undefined</a:t>
            </a:r>
            <a:endParaRPr lang="bg-BG" sz="3200" dirty="0">
              <a:solidFill>
                <a:srgbClr val="FBEEC9">
                  <a:lumMod val="75000"/>
                </a:srgbClr>
              </a:solidFill>
              <a:sym typeface="Wingdings" panose="05000000000000000000" pitchFamily="2" charset="2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608012" y="4460119"/>
            <a:ext cx="10820400" cy="634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231606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rgbClr val="F0A22E"/>
              </a:buClr>
              <a:buSzPct val="80000"/>
              <a:buFont typeface="Wingdings" panose="05000000000000000000" pitchFamily="2" charset="2"/>
              <a:buChar char="§"/>
              <a:tabLst>
                <a:tab pos="6099175" algn="l"/>
              </a:tabLst>
            </a:pPr>
            <a:r>
              <a:rPr lang="fi-FI" sz="3200" dirty="0">
                <a:solidFill>
                  <a:srgbClr val="FBEEC9">
                    <a:lumMod val="75000"/>
                  </a:srgbClr>
                </a:solidFill>
                <a:sym typeface="Wingdings" panose="05000000000000000000" pitchFamily="2" charset="2"/>
              </a:rPr>
              <a:t>(256, 0, 0)</a:t>
            </a:r>
            <a:r>
              <a:rPr lang="bg-BG" sz="3200" dirty="0">
                <a:solidFill>
                  <a:prstClr val="white"/>
                </a:solidFill>
                <a:sym typeface="Wingdings" panose="05000000000000000000" pitchFamily="2" charset="2"/>
              </a:rPr>
              <a:t>,</a:t>
            </a:r>
            <a:r>
              <a:rPr lang="fi-FI" sz="3200" dirty="0">
                <a:solidFill>
                  <a:srgbClr val="FBEEC9">
                    <a:lumMod val="75000"/>
                  </a:srgbClr>
                </a:solidFill>
                <a:sym typeface="Wingdings" panose="05000000000000000000" pitchFamily="2" charset="2"/>
              </a:rPr>
              <a:t> (</a:t>
            </a:r>
            <a:r>
              <a:rPr lang="bg-BG" sz="3200" dirty="0">
                <a:solidFill>
                  <a:srgbClr val="FBEEC9">
                    <a:lumMod val="75000"/>
                  </a:srgbClr>
                </a:solidFill>
                <a:sym typeface="Wingdings" panose="05000000000000000000" pitchFamily="2" charset="2"/>
              </a:rPr>
              <a:t>0</a:t>
            </a:r>
            <a:r>
              <a:rPr lang="fi-FI" sz="3200" dirty="0">
                <a:solidFill>
                  <a:srgbClr val="FBEEC9">
                    <a:lumMod val="75000"/>
                  </a:srgbClr>
                </a:solidFill>
                <a:sym typeface="Wingdings" panose="05000000000000000000" pitchFamily="2" charset="2"/>
              </a:rPr>
              <a:t>, </a:t>
            </a:r>
            <a:r>
              <a:rPr lang="en-US" sz="3200" dirty="0">
                <a:solidFill>
                  <a:srgbClr val="FBEEC9">
                    <a:lumMod val="75000"/>
                  </a:srgbClr>
                </a:solidFill>
                <a:sym typeface="Wingdings" panose="05000000000000000000" pitchFamily="2" charset="2"/>
              </a:rPr>
              <a:t>256</a:t>
            </a:r>
            <a:r>
              <a:rPr lang="fi-FI" sz="3200" dirty="0">
                <a:solidFill>
                  <a:srgbClr val="FBEEC9">
                    <a:lumMod val="75000"/>
                  </a:srgbClr>
                </a:solidFill>
                <a:sym typeface="Wingdings" panose="05000000000000000000" pitchFamily="2" charset="2"/>
              </a:rPr>
              <a:t>, 0)</a:t>
            </a:r>
            <a:r>
              <a:rPr lang="bg-BG" sz="3200" dirty="0">
                <a:solidFill>
                  <a:prstClr val="white"/>
                </a:solidFill>
                <a:sym typeface="Wingdings" panose="05000000000000000000" pitchFamily="2" charset="2"/>
              </a:rPr>
              <a:t>,</a:t>
            </a:r>
            <a:r>
              <a:rPr lang="fi-FI" sz="3200" dirty="0">
                <a:solidFill>
                  <a:srgbClr val="FBEEC9">
                    <a:lumMod val="75000"/>
                  </a:srgbClr>
                </a:solidFill>
                <a:sym typeface="Wingdings" panose="05000000000000000000" pitchFamily="2" charset="2"/>
              </a:rPr>
              <a:t> (</a:t>
            </a:r>
            <a:r>
              <a:rPr lang="bg-BG" sz="3200" dirty="0">
                <a:solidFill>
                  <a:srgbClr val="FBEEC9">
                    <a:lumMod val="75000"/>
                  </a:srgbClr>
                </a:solidFill>
                <a:sym typeface="Wingdings" panose="05000000000000000000" pitchFamily="2" charset="2"/>
              </a:rPr>
              <a:t>0</a:t>
            </a:r>
            <a:r>
              <a:rPr lang="fi-FI" sz="3200" dirty="0">
                <a:solidFill>
                  <a:srgbClr val="FBEEC9">
                    <a:lumMod val="75000"/>
                  </a:srgbClr>
                </a:solidFill>
                <a:sym typeface="Wingdings" panose="05000000000000000000" pitchFamily="2" charset="2"/>
              </a:rPr>
              <a:t>, </a:t>
            </a:r>
            <a:r>
              <a:rPr lang="en-US" sz="3200" dirty="0">
                <a:solidFill>
                  <a:srgbClr val="FBEEC9">
                    <a:lumMod val="75000"/>
                  </a:srgbClr>
                </a:solidFill>
                <a:sym typeface="Wingdings" panose="05000000000000000000" pitchFamily="2" charset="2"/>
              </a:rPr>
              <a:t>0</a:t>
            </a:r>
            <a:r>
              <a:rPr lang="fi-FI" sz="3200" dirty="0">
                <a:solidFill>
                  <a:srgbClr val="FBEEC9">
                    <a:lumMod val="75000"/>
                  </a:srgbClr>
                </a:solidFill>
                <a:sym typeface="Wingdings" panose="05000000000000000000" pitchFamily="2" charset="2"/>
              </a:rPr>
              <a:t>, 256)</a:t>
            </a:r>
            <a:r>
              <a:rPr lang="fi-FI" sz="3200" dirty="0">
                <a:solidFill>
                  <a:prstClr val="white"/>
                </a:solidFill>
                <a:sym typeface="Wingdings" panose="05000000000000000000" pitchFamily="2" charset="2"/>
              </a:rPr>
              <a:t>  </a:t>
            </a:r>
            <a:r>
              <a:rPr lang="en-US" sz="3200" dirty="0">
                <a:solidFill>
                  <a:srgbClr val="FBEEC9">
                    <a:lumMod val="75000"/>
                  </a:srgbClr>
                </a:solidFill>
                <a:sym typeface="Wingdings" panose="05000000000000000000" pitchFamily="2" charset="2"/>
              </a:rPr>
              <a:t>undefined</a:t>
            </a:r>
            <a:endParaRPr lang="fi-FI" sz="3200" dirty="0">
              <a:solidFill>
                <a:srgbClr val="FBEEC9">
                  <a:lumMod val="75000"/>
                </a:srgbClr>
              </a:solidFill>
              <a:sym typeface="Wingdings" panose="05000000000000000000" pitchFamily="2" charset="2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608012" y="5155647"/>
            <a:ext cx="10820400" cy="634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231606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rgbClr val="F0A22E"/>
              </a:buClr>
              <a:buSzPct val="80000"/>
              <a:buFont typeface="Wingdings" panose="05000000000000000000" pitchFamily="2" charset="2"/>
              <a:buChar char="§"/>
              <a:tabLst>
                <a:tab pos="6099175" algn="l"/>
              </a:tabLst>
            </a:pPr>
            <a:r>
              <a:rPr lang="fi-FI" sz="3200" dirty="0">
                <a:solidFill>
                  <a:srgbClr val="FBEEC9">
                    <a:lumMod val="75000"/>
                  </a:srgbClr>
                </a:solidFill>
                <a:sym typeface="Wingdings" panose="05000000000000000000" pitchFamily="2" charset="2"/>
              </a:rPr>
              <a:t>(3.14, 0, 0)</a:t>
            </a:r>
            <a:r>
              <a:rPr lang="bg-BG" sz="3200" dirty="0">
                <a:solidFill>
                  <a:prstClr val="white"/>
                </a:solidFill>
                <a:sym typeface="Wingdings" panose="05000000000000000000" pitchFamily="2" charset="2"/>
              </a:rPr>
              <a:t>,</a:t>
            </a:r>
            <a:r>
              <a:rPr lang="fi-FI" sz="3200" dirty="0">
                <a:solidFill>
                  <a:srgbClr val="FBEEC9">
                    <a:lumMod val="75000"/>
                  </a:srgbClr>
                </a:solidFill>
                <a:sym typeface="Wingdings" panose="05000000000000000000" pitchFamily="2" charset="2"/>
              </a:rPr>
              <a:t> (</a:t>
            </a:r>
            <a:r>
              <a:rPr lang="bg-BG" sz="3200" dirty="0">
                <a:solidFill>
                  <a:srgbClr val="FBEEC9">
                    <a:lumMod val="75000"/>
                  </a:srgbClr>
                </a:solidFill>
                <a:sym typeface="Wingdings" panose="05000000000000000000" pitchFamily="2" charset="2"/>
              </a:rPr>
              <a:t>0</a:t>
            </a:r>
            <a:r>
              <a:rPr lang="fi-FI" sz="3200" dirty="0">
                <a:solidFill>
                  <a:srgbClr val="FBEEC9">
                    <a:lumMod val="75000"/>
                  </a:srgbClr>
                </a:solidFill>
                <a:sym typeface="Wingdings" panose="05000000000000000000" pitchFamily="2" charset="2"/>
              </a:rPr>
              <a:t>, </a:t>
            </a:r>
            <a:r>
              <a:rPr lang="en-US" sz="3200" dirty="0">
                <a:solidFill>
                  <a:srgbClr val="FBEEC9">
                    <a:lumMod val="75000"/>
                  </a:srgbClr>
                </a:solidFill>
                <a:sym typeface="Wingdings" panose="05000000000000000000" pitchFamily="2" charset="2"/>
              </a:rPr>
              <a:t>3.14</a:t>
            </a:r>
            <a:r>
              <a:rPr lang="fi-FI" sz="3200" dirty="0">
                <a:solidFill>
                  <a:srgbClr val="FBEEC9">
                    <a:lumMod val="75000"/>
                  </a:srgbClr>
                </a:solidFill>
                <a:sym typeface="Wingdings" panose="05000000000000000000" pitchFamily="2" charset="2"/>
              </a:rPr>
              <a:t>, 0)</a:t>
            </a:r>
            <a:r>
              <a:rPr lang="bg-BG" sz="3200" dirty="0">
                <a:solidFill>
                  <a:prstClr val="white"/>
                </a:solidFill>
                <a:sym typeface="Wingdings" panose="05000000000000000000" pitchFamily="2" charset="2"/>
              </a:rPr>
              <a:t>,</a:t>
            </a:r>
            <a:r>
              <a:rPr lang="fi-FI" sz="3200" dirty="0">
                <a:solidFill>
                  <a:srgbClr val="FBEEC9">
                    <a:lumMod val="75000"/>
                  </a:srgbClr>
                </a:solidFill>
                <a:sym typeface="Wingdings" panose="05000000000000000000" pitchFamily="2" charset="2"/>
              </a:rPr>
              <a:t> (</a:t>
            </a:r>
            <a:r>
              <a:rPr lang="bg-BG" sz="3200" dirty="0">
                <a:solidFill>
                  <a:srgbClr val="FBEEC9">
                    <a:lumMod val="75000"/>
                  </a:srgbClr>
                </a:solidFill>
                <a:sym typeface="Wingdings" panose="05000000000000000000" pitchFamily="2" charset="2"/>
              </a:rPr>
              <a:t>0</a:t>
            </a:r>
            <a:r>
              <a:rPr lang="fi-FI" sz="3200" dirty="0">
                <a:solidFill>
                  <a:srgbClr val="FBEEC9">
                    <a:lumMod val="75000"/>
                  </a:srgbClr>
                </a:solidFill>
                <a:sym typeface="Wingdings" panose="05000000000000000000" pitchFamily="2" charset="2"/>
              </a:rPr>
              <a:t>, </a:t>
            </a:r>
            <a:r>
              <a:rPr lang="en-US" sz="3200" dirty="0">
                <a:solidFill>
                  <a:srgbClr val="FBEEC9">
                    <a:lumMod val="75000"/>
                  </a:srgbClr>
                </a:solidFill>
                <a:sym typeface="Wingdings" panose="05000000000000000000" pitchFamily="2" charset="2"/>
              </a:rPr>
              <a:t>0</a:t>
            </a:r>
            <a:r>
              <a:rPr lang="fi-FI" sz="3200" dirty="0">
                <a:solidFill>
                  <a:srgbClr val="FBEEC9">
                    <a:lumMod val="75000"/>
                  </a:srgbClr>
                </a:solidFill>
                <a:sym typeface="Wingdings" panose="05000000000000000000" pitchFamily="2" charset="2"/>
              </a:rPr>
              <a:t>, 3.14)</a:t>
            </a:r>
            <a:r>
              <a:rPr lang="fi-FI" sz="3200" dirty="0">
                <a:solidFill>
                  <a:prstClr val="white"/>
                </a:solidFill>
                <a:sym typeface="Wingdings" panose="05000000000000000000" pitchFamily="2" charset="2"/>
              </a:rPr>
              <a:t>  </a:t>
            </a:r>
            <a:r>
              <a:rPr lang="en-US" sz="3200" dirty="0">
                <a:solidFill>
                  <a:srgbClr val="FBEEC9">
                    <a:lumMod val="75000"/>
                  </a:srgbClr>
                </a:solidFill>
                <a:sym typeface="Wingdings" panose="05000000000000000000" pitchFamily="2" charset="2"/>
              </a:rPr>
              <a:t>undefined</a:t>
            </a:r>
            <a:endParaRPr lang="fi-FI" sz="3200" dirty="0">
              <a:solidFill>
                <a:srgbClr val="FBEEC9">
                  <a:lumMod val="75000"/>
                </a:srgbClr>
              </a:solidFill>
              <a:sym typeface="Wingdings" panose="05000000000000000000" pitchFamily="2" charset="2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08012" y="5841447"/>
            <a:ext cx="10820400" cy="634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231606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rgbClr val="F0A22E"/>
              </a:buClr>
              <a:buSzPct val="80000"/>
              <a:buFont typeface="Wingdings" panose="05000000000000000000" pitchFamily="2" charset="2"/>
              <a:buChar char="§"/>
              <a:tabLst>
                <a:tab pos="6099175" algn="l"/>
              </a:tabLst>
            </a:pPr>
            <a:r>
              <a:rPr lang="fi-FI" sz="3200" dirty="0">
                <a:solidFill>
                  <a:srgbClr val="FBEEC9">
                    <a:lumMod val="75000"/>
                  </a:srgbClr>
                </a:solidFill>
                <a:sym typeface="Wingdings" panose="05000000000000000000" pitchFamily="2" charset="2"/>
              </a:rPr>
              <a:t>("5", [3], {8:9}), (</a:t>
            </a:r>
            <a:r>
              <a:rPr lang="fi-FI" sz="3200" i="1" dirty="0">
                <a:solidFill>
                  <a:srgbClr val="FBEEC9">
                    <a:lumMod val="75000"/>
                  </a:srgbClr>
                </a:solidFill>
                <a:sym typeface="Wingdings" panose="05000000000000000000" pitchFamily="2" charset="2"/>
              </a:rPr>
              <a:t>empty input</a:t>
            </a:r>
            <a:r>
              <a:rPr lang="fi-FI" sz="3200" dirty="0">
                <a:solidFill>
                  <a:srgbClr val="FBEEC9">
                    <a:lumMod val="75000"/>
                  </a:srgbClr>
                </a:solidFill>
                <a:sym typeface="Wingdings" panose="05000000000000000000" pitchFamily="2" charset="2"/>
              </a:rPr>
              <a:t>)</a:t>
            </a:r>
            <a:r>
              <a:rPr lang="fi-FI" sz="3200" dirty="0">
                <a:solidFill>
                  <a:prstClr val="white"/>
                </a:solidFill>
                <a:sym typeface="Wingdings" panose="05000000000000000000" pitchFamily="2" charset="2"/>
              </a:rPr>
              <a:t>  </a:t>
            </a:r>
            <a:r>
              <a:rPr lang="en-US" sz="3200" dirty="0">
                <a:solidFill>
                  <a:srgbClr val="FBEEC9">
                    <a:lumMod val="75000"/>
                  </a:srgbClr>
                </a:solidFill>
                <a:sym typeface="Wingdings" panose="05000000000000000000" pitchFamily="2" charset="2"/>
              </a:rPr>
              <a:t>undefined</a:t>
            </a:r>
            <a:endParaRPr lang="fi-FI" sz="3200" dirty="0">
              <a:solidFill>
                <a:srgbClr val="FBEEC9">
                  <a:lumMod val="75000"/>
                </a:srgbClr>
              </a:solidFill>
              <a:sym typeface="Wingdings" panose="05000000000000000000" pitchFamily="2" charset="2"/>
            </a:endParaRPr>
          </a:p>
        </p:txBody>
      </p:sp>
      <p:sp>
        <p:nvSpPr>
          <p:cNvPr id="20" name="Content Placeholder 2"/>
          <p:cNvSpPr txBox="1">
            <a:spLocks/>
          </p:cNvSpPr>
          <p:nvPr/>
        </p:nvSpPr>
        <p:spPr>
          <a:xfrm>
            <a:off x="188815" y="3124200"/>
            <a:ext cx="11620597" cy="677679"/>
          </a:xfrm>
          <a:prstGeom prst="rect">
            <a:avLst/>
          </a:prstGeom>
        </p:spPr>
        <p:txBody>
          <a:bodyPr vert="horz" lIns="108000" tIns="36000" rIns="108000" bIns="36000" rtlCol="0">
            <a:no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dirty="0">
                <a:sym typeface="Wingdings" panose="05000000000000000000" pitchFamily="2" charset="2"/>
              </a:rPr>
              <a:t>Then, test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special cases</a:t>
            </a:r>
            <a:r>
              <a:rPr lang="en-US" dirty="0">
                <a:sym typeface="Wingdings" panose="05000000000000000000" pitchFamily="2" charset="2"/>
              </a:rPr>
              <a:t>, e.g. invalid input</a:t>
            </a:r>
          </a:p>
        </p:txBody>
      </p:sp>
      <p:sp>
        <p:nvSpPr>
          <p:cNvPr id="21" name="Content Placeholder 2"/>
          <p:cNvSpPr txBox="1">
            <a:spLocks/>
          </p:cNvSpPr>
          <p:nvPr/>
        </p:nvSpPr>
        <p:spPr>
          <a:xfrm>
            <a:off x="4875212" y="1118651"/>
            <a:ext cx="7120022" cy="677679"/>
          </a:xfrm>
          <a:prstGeom prst="rect">
            <a:avLst/>
          </a:prstGeom>
        </p:spPr>
        <p:txBody>
          <a:bodyPr vert="horz" lIns="108000" tIns="36000" rIns="108000" bIns="36000" rtlCol="0">
            <a:no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dirty="0">
                <a:sym typeface="Wingdings" panose="05000000000000000000" pitchFamily="2" charset="2"/>
              </a:rPr>
              <a:t>Start from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typical</a:t>
            </a:r>
            <a:r>
              <a:rPr lang="en-US" dirty="0">
                <a:sym typeface="Wingdings" panose="05000000000000000000" pitchFamily="2" charset="2"/>
              </a:rPr>
              <a:t> (normal) cases</a:t>
            </a:r>
          </a:p>
        </p:txBody>
      </p:sp>
    </p:spTree>
    <p:extLst>
      <p:ext uri="{BB962C8B-B14F-4D97-AF65-F5344CB8AC3E}">
        <p14:creationId xmlns:p14="http://schemas.microsoft.com/office/powerpoint/2010/main" val="2003333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  <p:bldP spid="14" grpId="0"/>
      <p:bldP spid="16" grpId="0"/>
      <p:bldP spid="17" grpId="0"/>
      <p:bldP spid="18" grpId="0"/>
      <p:bldP spid="20" grpId="0"/>
      <p:bldP spid="21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– RGB to Hex Color – Test Code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36564" y="1144815"/>
            <a:ext cx="11120448" cy="523295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describe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</a:t>
            </a:r>
            <a:r>
              <a:rPr lang="en-US" sz="29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rgbToHexColor(red, green, blue)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 </a:t>
            </a: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describe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</a:t>
            </a:r>
            <a:r>
              <a:rPr lang="en-US" sz="29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Nominal cases (valid input)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 </a:t>
            </a: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it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should return #FF9EAA on (255, 158, 170)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let hex = </a:t>
            </a: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rgbToHexColor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(255, 158, 170);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</a:t>
            </a: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expect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(hex)</a:t>
            </a: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.to.be.equal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('#FF9EAA');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});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…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});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describe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</a:t>
            </a:r>
            <a:r>
              <a:rPr lang="en-US" sz="29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Special cases (invalid input)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 </a:t>
            </a: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…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});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});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3075001" y="5790327"/>
            <a:ext cx="8582011" cy="58744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108000" rIns="108000" bIns="108000">
            <a:spAutoFit/>
          </a:bodyPr>
          <a:lstStyle/>
          <a:p>
            <a:pPr lvl="0" algn="ctr"/>
            <a:r>
              <a:rPr lang="en-US" dirty="0">
                <a:solidFill>
                  <a:prstClr val="white"/>
                </a:solidFill>
              </a:rPr>
              <a:t>Check your solution here: </a:t>
            </a:r>
            <a:r>
              <a:rPr lang="en-US" dirty="0">
                <a:solidFill>
                  <a:prstClr val="white"/>
                </a:solidFill>
                <a:hlinkClick r:id="rId2"/>
              </a:rPr>
              <a:t>https://judge.softuni.bg/Contests/307</a:t>
            </a:r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3780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Incorrect Code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27165" y="1136015"/>
            <a:ext cx="10939246" cy="27307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rgbToHexColor(red, green, blue)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return "#" +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("0"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red.toString(16).toUpperCase()).slice(-2) +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("0"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green.toString(16).toUpperCase().slice(-2)) +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("0"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blue.toString(16).toUpperCase()).slice(-2);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7165" y="3525515"/>
            <a:ext cx="9139248" cy="2993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260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300" dirty="0"/>
              <a:t>In programming, the </a:t>
            </a:r>
            <a:r>
              <a:rPr lang="en-US" sz="3300" dirty="0">
                <a:solidFill>
                  <a:schemeClr val="tx2">
                    <a:lumMod val="75000"/>
                  </a:schemeClr>
                </a:solidFill>
              </a:rPr>
              <a:t>fundamental principle of error handling</a:t>
            </a:r>
            <a:r>
              <a:rPr lang="en-US" sz="3300" dirty="0"/>
              <a:t> says:</a:t>
            </a:r>
          </a:p>
          <a:p>
            <a:endParaRPr lang="en-US" sz="3300" dirty="0"/>
          </a:p>
          <a:p>
            <a:endParaRPr lang="en-US" sz="3300" dirty="0"/>
          </a:p>
          <a:p>
            <a:endParaRPr lang="en-US" sz="3300" dirty="0"/>
          </a:p>
          <a:p>
            <a:endParaRPr lang="en-US" sz="3300" dirty="0"/>
          </a:p>
          <a:p>
            <a:pPr>
              <a:spcBef>
                <a:spcPts val="0"/>
              </a:spcBef>
            </a:pPr>
            <a:r>
              <a:rPr lang="en-US" sz="3300" dirty="0"/>
              <a:t>In JS, a function failed to do what its name suggests should:</a:t>
            </a:r>
          </a:p>
          <a:p>
            <a:pPr lvl="1"/>
            <a:r>
              <a:rPr lang="en-US" dirty="0"/>
              <a:t>Return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special value </a:t>
            </a:r>
            <a:r>
              <a:rPr lang="en-US" dirty="0"/>
              <a:t>(e.g.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undefined</a:t>
            </a:r>
            <a:r>
              <a:rPr lang="en-US" dirty="0"/>
              <a:t> /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false</a:t>
            </a:r>
            <a:r>
              <a:rPr lang="en-US" dirty="0"/>
              <a:t> /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-1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Throw an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exception</a:t>
            </a:r>
            <a:r>
              <a:rPr lang="en-US" dirty="0"/>
              <a:t> /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error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Error Handling – Concepts</a:t>
            </a:r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833436" y="2045046"/>
            <a:ext cx="10518776" cy="214595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sz="4000" noProof="1">
                <a:solidFill>
                  <a:srgbClr val="FBEEDC"/>
                </a:solidFill>
                <a:latin typeface="+mn-lt"/>
              </a:rPr>
              <a:t>A function (method) should either </a:t>
            </a:r>
            <a:r>
              <a:rPr lang="en-US" sz="4000" noProof="1">
                <a:solidFill>
                  <a:schemeClr val="tx2">
                    <a:lumMod val="75000"/>
                  </a:schemeClr>
                </a:solidFill>
                <a:latin typeface="+mn-lt"/>
              </a:rPr>
              <a:t>do what its name suggests</a:t>
            </a:r>
            <a:r>
              <a:rPr lang="en-US" sz="4000" noProof="1">
                <a:solidFill>
                  <a:srgbClr val="FBEEDC"/>
                </a:solidFill>
                <a:latin typeface="+mn-lt"/>
              </a:rPr>
              <a:t> or </a:t>
            </a:r>
            <a:r>
              <a:rPr lang="en-US" sz="4000" noProof="1">
                <a:solidFill>
                  <a:schemeClr val="tx2">
                    <a:lumMod val="75000"/>
                  </a:schemeClr>
                </a:solidFill>
                <a:latin typeface="+mn-lt"/>
              </a:rPr>
              <a:t>indicate a problem</a:t>
            </a:r>
            <a:r>
              <a:rPr lang="en-US" sz="4000" noProof="1">
                <a:solidFill>
                  <a:srgbClr val="FBEEDC"/>
                </a:solidFill>
                <a:latin typeface="+mn-lt"/>
              </a:rPr>
              <a:t>.</a:t>
            </a:r>
          </a:p>
          <a:p>
            <a:pPr>
              <a:spcBef>
                <a:spcPts val="1200"/>
              </a:spcBef>
            </a:pPr>
            <a:r>
              <a:rPr lang="en-US" sz="4000" noProof="1">
                <a:solidFill>
                  <a:srgbClr val="FBEEDC"/>
                </a:solidFill>
                <a:latin typeface="+mn-lt"/>
              </a:rPr>
              <a:t>Any other behavior is </a:t>
            </a:r>
            <a:r>
              <a:rPr lang="en-US" sz="4000" noProof="1">
                <a:solidFill>
                  <a:schemeClr val="tx2">
                    <a:lumMod val="75000"/>
                  </a:schemeClr>
                </a:solidFill>
                <a:latin typeface="+mn-lt"/>
              </a:rPr>
              <a:t>incorrect</a:t>
            </a:r>
            <a:r>
              <a:rPr lang="en-US" sz="4000" noProof="1">
                <a:solidFill>
                  <a:srgbClr val="FBEEDC"/>
                </a:solidFill>
                <a:latin typeface="+mn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37996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– Add / Subtract Module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dirty="0"/>
              <a:t>You are given the following JS code: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>
              <a:spcBef>
                <a:spcPts val="1800"/>
              </a:spcBef>
            </a:pPr>
            <a:r>
              <a:rPr lang="en-US" dirty="0"/>
              <a:t>Write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unit tests</a:t>
            </a:r>
            <a:r>
              <a:rPr lang="en-US" dirty="0"/>
              <a:t> to test the above code with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Mocha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841364" y="1958073"/>
            <a:ext cx="10510848" cy="334628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createCalculator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value = 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return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add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function(num) { value += Number(num); },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subtract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function(num) { value -= Number(num); },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get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function() { return value;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16005" y="6148279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https://judge.softuni.bg/Contests/307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2911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Design the test cases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create</a:t>
            </a:r>
            <a:r>
              <a:rPr lang="en-US" dirty="0"/>
              <a:t>;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0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create</a:t>
            </a:r>
            <a:r>
              <a:rPr lang="en-US" dirty="0"/>
              <a:t>;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add(2)</a:t>
            </a:r>
            <a:r>
              <a:rPr lang="en-US" dirty="0"/>
              <a:t>;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add(3)</a:t>
            </a:r>
            <a:r>
              <a:rPr lang="en-US" dirty="0"/>
              <a:t>;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5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create</a:t>
            </a:r>
            <a:r>
              <a:rPr lang="en-US" dirty="0"/>
              <a:t>;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subtract(3)</a:t>
            </a:r>
            <a:r>
              <a:rPr lang="en-US" dirty="0"/>
              <a:t>;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subtract(2)</a:t>
            </a:r>
            <a:r>
              <a:rPr lang="en-US" dirty="0"/>
              <a:t>;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-5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create</a:t>
            </a:r>
            <a:r>
              <a:rPr lang="en-US" dirty="0"/>
              <a:t>;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add(5.3)</a:t>
            </a:r>
            <a:r>
              <a:rPr lang="en-US" dirty="0"/>
              <a:t>;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subtract(1.1)</a:t>
            </a:r>
            <a:r>
              <a:rPr lang="en-US" dirty="0"/>
              <a:t>;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4.2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create</a:t>
            </a:r>
            <a:r>
              <a:rPr lang="en-US" dirty="0"/>
              <a:t>;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add(10)</a:t>
            </a:r>
            <a:r>
              <a:rPr lang="en-US" dirty="0"/>
              <a:t>;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subtract('7')</a:t>
            </a:r>
            <a:r>
              <a:rPr lang="en-US" dirty="0"/>
              <a:t>;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add('-2')</a:t>
            </a:r>
            <a:r>
              <a:rPr lang="en-US" dirty="0"/>
              <a:t>;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subtract(-1)</a:t>
            </a:r>
            <a:r>
              <a:rPr lang="en-US" dirty="0"/>
              <a:t>;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2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create</a:t>
            </a:r>
            <a:r>
              <a:rPr lang="en-US" dirty="0"/>
              <a:t>;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add('hello')</a:t>
            </a:r>
            <a:r>
              <a:rPr lang="en-US" dirty="0"/>
              <a:t>;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NaN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create</a:t>
            </a:r>
            <a:r>
              <a:rPr lang="en-US" dirty="0"/>
              <a:t>;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subtract('hello')</a:t>
            </a:r>
            <a:r>
              <a:rPr lang="en-US" dirty="0"/>
              <a:t>;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NaN</a:t>
            </a:r>
          </a:p>
          <a:p>
            <a:pPr lvl="1"/>
            <a:endParaRPr lang="en-US" dirty="0">
              <a:solidFill>
                <a:schemeClr val="tx2">
                  <a:lumMod val="75000"/>
                </a:schemeClr>
              </a:solidFill>
              <a:sym typeface="Wingdings" panose="05000000000000000000" pitchFamily="2" charset="2"/>
            </a:endParaRPr>
          </a:p>
          <a:p>
            <a:pPr lvl="1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– Add / Subtract </a:t>
            </a:r>
            <a:r>
              <a:rPr lang="bg-BG" dirty="0"/>
              <a:t>– </a:t>
            </a:r>
            <a:r>
              <a:rPr lang="en-US" dirty="0"/>
              <a:t>Test Cases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6612" y="1524000"/>
            <a:ext cx="2968331" cy="2488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520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– Add / Subtract </a:t>
            </a:r>
            <a:r>
              <a:rPr lang="bg-BG" dirty="0"/>
              <a:t>– </a:t>
            </a:r>
            <a:r>
              <a:rPr lang="en-US" dirty="0"/>
              <a:t>Test Code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88964" y="1177825"/>
            <a:ext cx="10815648" cy="518678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describe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</a:t>
            </a:r>
            <a:r>
              <a:rPr lang="en-US" sz="28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createCalculator()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calc;</a:t>
            </a:r>
          </a:p>
          <a:p>
            <a:pPr eaLnBrk="0" hangingPunct="0">
              <a:lnSpc>
                <a:spcPct val="95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beforeEach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(function() {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calc =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createCalculator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});</a:t>
            </a:r>
          </a:p>
          <a:p>
            <a:pPr eaLnBrk="0" hangingPunct="0">
              <a:lnSpc>
                <a:spcPct val="95000"/>
              </a:lnSpc>
              <a:spcBef>
                <a:spcPts val="18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</a:t>
            </a:r>
            <a:r>
              <a:rPr lang="en-US" sz="28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should return 5 after {add 3; add 2}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calc.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add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(3); calc.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add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(2); let value = calc.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get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expect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(value)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.to.be.equal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(5);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});</a:t>
            </a:r>
          </a:p>
          <a:p>
            <a:pPr eaLnBrk="0" hangingPunct="0">
              <a:lnSpc>
                <a:spcPct val="95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…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});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2922601" y="5849873"/>
            <a:ext cx="8582011" cy="51473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lvl="0" algn="ctr"/>
            <a:r>
              <a:rPr lang="en-US" dirty="0">
                <a:solidFill>
                  <a:prstClr val="white"/>
                </a:solidFill>
              </a:rPr>
              <a:t>Check your solution here: </a:t>
            </a:r>
            <a:r>
              <a:rPr lang="en-US" dirty="0">
                <a:solidFill>
                  <a:prstClr val="white"/>
                </a:solidFill>
                <a:hlinkClick r:id="rId2"/>
              </a:rPr>
              <a:t>https://judge.softuni.bg/Contests/307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8" name="AutoShape 24"/>
          <p:cNvSpPr>
            <a:spLocks noChangeArrowheads="1"/>
          </p:cNvSpPr>
          <p:nvPr/>
        </p:nvSpPr>
        <p:spPr bwMode="auto">
          <a:xfrm>
            <a:off x="8456612" y="1981200"/>
            <a:ext cx="2443219" cy="1407474"/>
          </a:xfrm>
          <a:prstGeom prst="wedgeRoundRectCallout">
            <a:avLst>
              <a:gd name="adj1" fmla="val -82397"/>
              <a:gd name="adj2" fmla="val -1878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Mocha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hook</a:t>
            </a:r>
            <a:r>
              <a:rPr lang="en-US" sz="2800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called before each test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8242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4819278"/>
            <a:ext cx="10363200" cy="820600"/>
          </a:xfrm>
        </p:spPr>
        <p:txBody>
          <a:bodyPr/>
          <a:lstStyle/>
          <a:p>
            <a:r>
              <a:rPr lang="en-US" dirty="0"/>
              <a:t>Practice: Unit Testing in JS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757966"/>
            <a:ext cx="10363200" cy="719034"/>
          </a:xfrm>
        </p:spPr>
        <p:txBody>
          <a:bodyPr/>
          <a:lstStyle/>
          <a:p>
            <a:r>
              <a:rPr lang="en-US" dirty="0"/>
              <a:t>Live Exercises in Class (Lab)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7588" y="838200"/>
            <a:ext cx="3524026" cy="363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460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54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066800"/>
            <a:ext cx="8222705" cy="5570355"/>
          </a:xfrm>
        </p:spPr>
        <p:txBody>
          <a:bodyPr>
            <a:normAutofit/>
          </a:bodyPr>
          <a:lstStyle/>
          <a:p>
            <a:r>
              <a:rPr lang="en-US" sz="3200" dirty="0"/>
              <a:t>JS functions should do what their name says or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indicate a problem</a:t>
            </a:r>
          </a:p>
          <a:p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Unit tests </a:t>
            </a:r>
            <a:r>
              <a:rPr lang="en-US" sz="3200" dirty="0"/>
              <a:t>are programs that check whether a piece of code works as expected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</a:t>
            </a:r>
            <a:endParaRPr lang="en-US" dirty="0"/>
          </a:p>
        </p:txBody>
      </p:sp>
      <p:pic>
        <p:nvPicPr>
          <p:cNvPr id="7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4212" y="1447800"/>
            <a:ext cx="3091494" cy="2293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6529" y="4267200"/>
            <a:ext cx="2009177" cy="2009177"/>
          </a:xfrm>
          <a:prstGeom prst="rect">
            <a:avLst/>
          </a:prstGeom>
        </p:spPr>
      </p:pic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627468" y="3721648"/>
            <a:ext cx="7772400" cy="275535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expect = require("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chai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").expect;</a:t>
            </a:r>
          </a:p>
          <a:p>
            <a:pPr eaLnBrk="0" hangingPunct="0">
              <a:lnSpc>
                <a:spcPct val="95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describe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</a:t>
            </a:r>
            <a:r>
              <a:rPr lang="en-US" sz="28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sum(arr)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 function() {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</a:t>
            </a:r>
            <a:r>
              <a:rPr lang="en-US" sz="28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shoud sum 1+2 = 3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 function() {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expect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(sum([1,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2]))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.to.be.equal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(3);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});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1389399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Unit Testing with Mocha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https://softuni.bg/courses/</a:t>
            </a:r>
            <a:endParaRPr lang="en-US" dirty="0"/>
          </a:p>
        </p:txBody>
      </p:sp>
      <p:pic>
        <p:nvPicPr>
          <p:cNvPr id="13" name="Picture 12">
            <a:hlinkClick r:id="rId4"/>
          </p:cNvPr>
          <p:cNvPicPr>
            <a:picLocks noChangeAspect="1"/>
          </p:cNvPicPr>
          <p:nvPr/>
        </p:nvPicPr>
        <p:blipFill rotWithShape="1">
          <a:blip r:embed="rId5"/>
          <a:srcRect l="-16203" r="-16203"/>
          <a:stretch/>
        </p:blipFill>
        <p:spPr>
          <a:xfrm>
            <a:off x="303212" y="1246226"/>
            <a:ext cx="2763622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4" name="Picture 13">
            <a:hlinkClick r:id="rId6"/>
          </p:cNvPr>
          <p:cNvPicPr>
            <a:picLocks noChangeAspect="1"/>
          </p:cNvPicPr>
          <p:nvPr/>
        </p:nvPicPr>
        <p:blipFill rotWithShape="1">
          <a:blip r:embed="rId7"/>
          <a:srcRect l="-5908" r="-5908"/>
          <a:stretch/>
        </p:blipFill>
        <p:spPr>
          <a:xfrm>
            <a:off x="3787285" y="1254944"/>
            <a:ext cx="2763621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6" name="Picture 15">
            <a:hlinkClick r:id="rId8"/>
          </p:cNvPr>
          <p:cNvPicPr>
            <a:picLocks noChangeAspect="1"/>
          </p:cNvPicPr>
          <p:nvPr/>
        </p:nvPicPr>
        <p:blipFill rotWithShape="1">
          <a:blip r:embed="rId9"/>
          <a:srcRect l="-25003" r="-25003"/>
          <a:stretch/>
        </p:blipFill>
        <p:spPr>
          <a:xfrm>
            <a:off x="7271357" y="4002018"/>
            <a:ext cx="4614255" cy="949046"/>
          </a:xfrm>
          <a:prstGeom prst="roundRect">
            <a:avLst>
              <a:gd name="adj" fmla="val 2953"/>
            </a:avLst>
          </a:prstGeom>
          <a:solidFill>
            <a:schemeClr val="tx1"/>
          </a:solidFill>
        </p:spPr>
      </p:pic>
      <p:pic>
        <p:nvPicPr>
          <p:cNvPr id="17" name="Picture 16">
            <a:hlinkClick r:id="rId10"/>
          </p:cNvPr>
          <p:cNvPicPr>
            <a:picLocks noChangeAspect="1"/>
          </p:cNvPicPr>
          <p:nvPr/>
        </p:nvPicPr>
        <p:blipFill rotWithShape="1">
          <a:blip r:embed="rId11"/>
          <a:srcRect l="-705" r="-705"/>
          <a:stretch/>
        </p:blipFill>
        <p:spPr>
          <a:xfrm>
            <a:off x="7271357" y="5375554"/>
            <a:ext cx="4614255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8" name="Picture 17">
            <a:hlinkClick r:id="rId12"/>
          </p:cNvPr>
          <p:cNvPicPr>
            <a:picLocks noChangeAspect="1"/>
          </p:cNvPicPr>
          <p:nvPr/>
        </p:nvPicPr>
        <p:blipFill rotWithShape="1">
          <a:blip r:embed="rId13"/>
          <a:srcRect t="-66530" b="-59505"/>
          <a:stretch/>
        </p:blipFill>
        <p:spPr>
          <a:xfrm>
            <a:off x="7271357" y="2619763"/>
            <a:ext cx="4614255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0" name="Picture 19">
            <a:hlinkClick r:id="rId14"/>
          </p:cNvPr>
          <p:cNvPicPr>
            <a:picLocks noChangeAspect="1"/>
          </p:cNvPicPr>
          <p:nvPr/>
        </p:nvPicPr>
        <p:blipFill rotWithShape="1">
          <a:blip r:embed="rId15"/>
          <a:srcRect l="-14709" r="-14709"/>
          <a:stretch/>
        </p:blipFill>
        <p:spPr>
          <a:xfrm>
            <a:off x="303212" y="5375554"/>
            <a:ext cx="2763622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1" name="Picture 20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787284" y="5375554"/>
            <a:ext cx="2763622" cy="94904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 rotWithShape="1">
          <a:blip r:embed="rId19"/>
          <a:srcRect l="-9951" r="-9951"/>
          <a:stretch/>
        </p:blipFill>
        <p:spPr>
          <a:xfrm>
            <a:off x="7271357" y="1246226"/>
            <a:ext cx="4614254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276570028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56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22592" y="3700180"/>
            <a:ext cx="5540866" cy="193862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64741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Foundation – </a:t>
            </a:r>
            <a:r>
              <a:rPr lang="en-US" sz="3200" noProof="1">
                <a:hlinkClick r:id="rId3"/>
              </a:rPr>
              <a:t>softuni.org</a:t>
            </a:r>
            <a:endParaRPr lang="en-US" sz="32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>
                <a:hlinkClick r:id="rId6"/>
              </a:rPr>
              <a:t>forum.softuni.bg</a:t>
            </a:r>
            <a:endParaRPr lang="en-US" noProof="1"/>
          </a:p>
        </p:txBody>
      </p:sp>
      <p:pic>
        <p:nvPicPr>
          <p:cNvPr id="9" name="Picture 8" descr="http://softuni.bg" title="Software University">
            <a:hlinkClick r:id="rId4" tooltip="Software University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6400" y="1594686"/>
            <a:ext cx="1701050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descr="http://softuni.org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descr="http://www.facebook.com/SoftwareUniversity" title="Software University @ Facebook">
            <a:hlinkClick r:id="rId9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512062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6" tooltip="Software University Discussion Forum"/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4876800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4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62304" y="3093954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2279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Normal execution</a:t>
            </a:r>
            <a:r>
              <a:rPr lang="bg-BG" dirty="0"/>
              <a:t> </a:t>
            </a:r>
            <a:r>
              <a:rPr lang="bg-BG" dirty="0">
                <a:sym typeface="Wingdings" panose="05000000000000000000" pitchFamily="2" charset="2"/>
              </a:rPr>
              <a:t></a:t>
            </a:r>
            <a:r>
              <a:rPr lang="en-US" dirty="0"/>
              <a:t> a function does what its name says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Special case </a:t>
            </a:r>
            <a:r>
              <a:rPr lang="en-US" dirty="0">
                <a:sym typeface="Wingdings" panose="05000000000000000000" pitchFamily="2" charset="2"/>
              </a:rPr>
              <a:t> return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special value </a:t>
            </a:r>
            <a:r>
              <a:rPr lang="en-US" dirty="0">
                <a:sym typeface="Wingdings" panose="05000000000000000000" pitchFamily="2" charset="2"/>
              </a:rPr>
              <a:t>to indicate "</a:t>
            </a:r>
            <a:r>
              <a:rPr lang="en-US" i="1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not found</a:t>
            </a:r>
            <a:r>
              <a:rPr lang="en-US" dirty="0">
                <a:sym typeface="Wingdings" panose="05000000000000000000" pitchFamily="2" charset="2"/>
              </a:rPr>
              <a:t>"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Error Handling – Examples</a:t>
            </a:r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760412" y="1981200"/>
            <a:ext cx="10668000" cy="16689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lnSpc>
                <a:spcPct val="110000"/>
              </a:lnSpc>
            </a:pPr>
            <a:r>
              <a:rPr lang="en-US" sz="3000" noProof="1">
                <a:solidFill>
                  <a:srgbClr val="FBEEDC"/>
                </a:solidFill>
              </a:rPr>
              <a:t>let str = "Hello, Soft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Uni</a:t>
            </a:r>
            <a:r>
              <a:rPr lang="en-US" sz="3000" noProof="1">
                <a:solidFill>
                  <a:srgbClr val="FBEEDC"/>
                </a:solidFill>
              </a:rPr>
              <a:t>";</a:t>
            </a:r>
          </a:p>
          <a:p>
            <a:pPr>
              <a:lnSpc>
                <a:spcPct val="110000"/>
              </a:lnSpc>
            </a:pPr>
            <a:r>
              <a:rPr lang="en-US" sz="3000" noProof="1">
                <a:solidFill>
                  <a:srgbClr val="FBEEDC"/>
                </a:solidFill>
              </a:rPr>
              <a:t>console.log(str.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indexOf</a:t>
            </a:r>
            <a:r>
              <a:rPr lang="en-US" sz="3000" noProof="1">
                <a:solidFill>
                  <a:srgbClr val="FBEEDC"/>
                </a:solidFill>
              </a:rPr>
              <a:t>(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"Uni"</a:t>
            </a:r>
            <a:r>
              <a:rPr lang="en-US" sz="3000" noProof="1">
                <a:solidFill>
                  <a:srgbClr val="FBEEDC"/>
                </a:solidFill>
              </a:rPr>
              <a:t>));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// 11</a:t>
            </a:r>
          </a:p>
          <a:p>
            <a:pPr>
              <a:lnSpc>
                <a:spcPct val="110000"/>
              </a:lnSpc>
            </a:pPr>
            <a:r>
              <a:rPr lang="en-US" sz="3000" noProof="1">
                <a:solidFill>
                  <a:srgbClr val="FBEEDC"/>
                </a:solidFill>
              </a:rPr>
              <a:t>console.log(str.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indexOf</a:t>
            </a:r>
            <a:r>
              <a:rPr lang="en-US" sz="3000" noProof="1">
                <a:solidFill>
                  <a:srgbClr val="FBEEDC"/>
                </a:solidFill>
              </a:rPr>
              <a:t>(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""</a:t>
            </a:r>
            <a:r>
              <a:rPr lang="en-US" sz="3000" noProof="1">
                <a:solidFill>
                  <a:srgbClr val="FBEEDC"/>
                </a:solidFill>
              </a:rPr>
              <a:t>));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// 0</a:t>
            </a:r>
          </a:p>
        </p:txBody>
      </p:sp>
      <p:sp>
        <p:nvSpPr>
          <p:cNvPr id="9" name="Text Placeholder 3"/>
          <p:cNvSpPr txBox="1">
            <a:spLocks/>
          </p:cNvSpPr>
          <p:nvPr/>
        </p:nvSpPr>
        <p:spPr>
          <a:xfrm>
            <a:off x="760412" y="4655700"/>
            <a:ext cx="10668000" cy="16689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lnSpc>
                <a:spcPct val="110000"/>
              </a:lnSpc>
            </a:pPr>
            <a:r>
              <a:rPr lang="en-US" sz="3000" noProof="1">
                <a:solidFill>
                  <a:srgbClr val="FBEEDC"/>
                </a:solidFill>
              </a:rPr>
              <a:t>let str = "Hello, SoftUni";</a:t>
            </a:r>
          </a:p>
          <a:p>
            <a:pPr>
              <a:lnSpc>
                <a:spcPct val="110000"/>
              </a:lnSpc>
            </a:pPr>
            <a:r>
              <a:rPr lang="en-US" sz="3000" noProof="1">
                <a:solidFill>
                  <a:srgbClr val="FBEEDC"/>
                </a:solidFill>
              </a:rPr>
              <a:t>console.log(str.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indexOf</a:t>
            </a:r>
            <a:r>
              <a:rPr lang="en-US" sz="3000" noProof="1">
                <a:solidFill>
                  <a:srgbClr val="FBEEDC"/>
                </a:solidFill>
              </a:rPr>
              <a:t>(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"Sofia"</a:t>
            </a:r>
            <a:r>
              <a:rPr lang="en-US" sz="3000" noProof="1">
                <a:solidFill>
                  <a:srgbClr val="FBEEDC"/>
                </a:solidFill>
              </a:rPr>
              <a:t>));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// -1</a:t>
            </a:r>
          </a:p>
          <a:p>
            <a:pPr>
              <a:lnSpc>
                <a:spcPct val="110000"/>
              </a:lnSpc>
            </a:pPr>
            <a:r>
              <a:rPr lang="en-US" sz="3000" noProof="1">
                <a:solidFill>
                  <a:srgbClr val="FBEEDC"/>
                </a:solidFill>
              </a:rPr>
              <a:t>console.log(str.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indexOf</a:t>
            </a:r>
            <a:r>
              <a:rPr lang="en-US" sz="3000" noProof="1">
                <a:solidFill>
                  <a:srgbClr val="FBEEDC"/>
                </a:solidFill>
              </a:rPr>
              <a:t>(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undefined</a:t>
            </a:r>
            <a:r>
              <a:rPr lang="en-US" sz="3000" noProof="1">
                <a:solidFill>
                  <a:srgbClr val="FBEEDC"/>
                </a:solidFill>
              </a:rPr>
              <a:t>));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// -1</a:t>
            </a:r>
          </a:p>
        </p:txBody>
      </p:sp>
    </p:spTree>
    <p:extLst>
      <p:ext uri="{BB962C8B-B14F-4D97-AF65-F5344CB8AC3E}">
        <p14:creationId xmlns:p14="http://schemas.microsoft.com/office/powerpoint/2010/main" val="1058153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Exception</a:t>
            </a:r>
            <a:r>
              <a:rPr lang="bg-BG" dirty="0"/>
              <a:t> </a:t>
            </a:r>
            <a:r>
              <a:rPr lang="bg-BG" dirty="0">
                <a:sym typeface="Wingdings" panose="05000000000000000000" pitchFamily="2" charset="2"/>
              </a:rPr>
              <a:t></a:t>
            </a:r>
            <a:r>
              <a:rPr lang="en-US" dirty="0"/>
              <a:t> a function is unable to do its work (fatal error)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Error Handling – Exceptions (Errors)</a:t>
            </a:r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760412" y="1941861"/>
            <a:ext cx="10668000" cy="62726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lnSpc>
                <a:spcPct val="110000"/>
              </a:lnSpc>
            </a:pPr>
            <a:r>
              <a:rPr lang="en-US" sz="3000" noProof="1">
                <a:solidFill>
                  <a:srgbClr val="FBEEDC"/>
                </a:solidFill>
              </a:rPr>
              <a:t>let arr =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new Array(-1)</a:t>
            </a:r>
            <a:r>
              <a:rPr lang="en-US" sz="3000" noProof="1">
                <a:solidFill>
                  <a:srgbClr val="FBEEDC"/>
                </a:solidFill>
              </a:rPr>
              <a:t>;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//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  <a:latin typeface="+mn-lt"/>
              </a:rPr>
              <a:t>Uncaught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 RangeError</a:t>
            </a:r>
          </a:p>
        </p:txBody>
      </p:sp>
      <p:sp>
        <p:nvSpPr>
          <p:cNvPr id="7" name="Text Placeholder 3"/>
          <p:cNvSpPr txBox="1">
            <a:spLocks/>
          </p:cNvSpPr>
          <p:nvPr/>
        </p:nvSpPr>
        <p:spPr>
          <a:xfrm>
            <a:off x="760412" y="2858312"/>
            <a:ext cx="10668000" cy="62521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lnSpc>
                <a:spcPct val="110000"/>
              </a:lnSpc>
            </a:pPr>
            <a:r>
              <a:rPr lang="en-US" sz="3000" noProof="1">
                <a:solidFill>
                  <a:srgbClr val="FBEEDC"/>
                </a:solidFill>
              </a:rPr>
              <a:t>let bigArr =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new Array</a:t>
            </a:r>
            <a:r>
              <a:rPr lang="en-US" sz="3000" noProof="1">
                <a:solidFill>
                  <a:srgbClr val="FBEEDC"/>
                </a:solidFill>
              </a:rPr>
              <a:t>(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9999999999</a:t>
            </a:r>
            <a:r>
              <a:rPr lang="en-US" sz="3000" noProof="1">
                <a:solidFill>
                  <a:srgbClr val="FBEEDC"/>
                </a:solidFill>
              </a:rPr>
              <a:t>);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// RangeError</a:t>
            </a:r>
          </a:p>
        </p:txBody>
      </p:sp>
      <p:sp>
        <p:nvSpPr>
          <p:cNvPr id="10" name="Text Placeholder 3"/>
          <p:cNvSpPr txBox="1">
            <a:spLocks/>
          </p:cNvSpPr>
          <p:nvPr/>
        </p:nvSpPr>
        <p:spPr>
          <a:xfrm>
            <a:off x="760412" y="3772712"/>
            <a:ext cx="10668000" cy="62521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lnSpc>
                <a:spcPct val="110000"/>
              </a:lnSpc>
            </a:pPr>
            <a:r>
              <a:rPr lang="en-US" sz="3000" noProof="1">
                <a:solidFill>
                  <a:srgbClr val="FBEEDC"/>
                </a:solidFill>
              </a:rPr>
              <a:t>let index =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undefined</a:t>
            </a:r>
            <a:r>
              <a:rPr lang="en-US" sz="3000" noProof="1">
                <a:solidFill>
                  <a:srgbClr val="FBEEDC"/>
                </a:solidFill>
              </a:rPr>
              <a:t>.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indexOf</a:t>
            </a:r>
            <a:r>
              <a:rPr lang="en-US" sz="3000" noProof="1">
                <a:solidFill>
                  <a:srgbClr val="FBEEDC"/>
                </a:solidFill>
              </a:rPr>
              <a:t>("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hi</a:t>
            </a:r>
            <a:r>
              <a:rPr lang="en-US" sz="3000" noProof="1">
                <a:solidFill>
                  <a:srgbClr val="FBEEDC"/>
                </a:solidFill>
              </a:rPr>
              <a:t>");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// TypeError</a:t>
            </a:r>
          </a:p>
        </p:txBody>
      </p:sp>
      <p:sp>
        <p:nvSpPr>
          <p:cNvPr id="11" name="Text Placeholder 3"/>
          <p:cNvSpPr txBox="1">
            <a:spLocks/>
          </p:cNvSpPr>
          <p:nvPr/>
        </p:nvSpPr>
        <p:spPr>
          <a:xfrm>
            <a:off x="760412" y="4687112"/>
            <a:ext cx="10668000" cy="65323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lnSpc>
                <a:spcPct val="110000"/>
              </a:lnSpc>
            </a:pPr>
            <a:r>
              <a:rPr lang="en-US" sz="3000" noProof="1">
                <a:solidFill>
                  <a:srgbClr val="FBEEDC"/>
                </a:solidFill>
              </a:rPr>
              <a:t>console.log(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asfd</a:t>
            </a:r>
            <a:r>
              <a:rPr lang="en-US" sz="3000" noProof="1">
                <a:solidFill>
                  <a:srgbClr val="FBEEDC"/>
                </a:solidFill>
              </a:rPr>
              <a:t>);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// Uncaught ReferenceError</a:t>
            </a:r>
          </a:p>
        </p:txBody>
      </p:sp>
      <p:sp>
        <p:nvSpPr>
          <p:cNvPr id="12" name="Text Placeholder 3"/>
          <p:cNvSpPr txBox="1">
            <a:spLocks/>
          </p:cNvSpPr>
          <p:nvPr/>
        </p:nvSpPr>
        <p:spPr>
          <a:xfrm>
            <a:off x="760412" y="5629532"/>
            <a:ext cx="10668000" cy="65323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lnSpc>
                <a:spcPct val="110000"/>
              </a:lnSpc>
            </a:pPr>
            <a:r>
              <a:rPr lang="en-US" sz="3000" noProof="1">
                <a:solidFill>
                  <a:srgbClr val="FBEEDC"/>
                </a:solidFill>
              </a:rPr>
              <a:t>console.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print</a:t>
            </a:r>
            <a:r>
              <a:rPr lang="en-US" sz="3000" noProof="1">
                <a:solidFill>
                  <a:srgbClr val="FBEEDC"/>
                </a:solidFill>
              </a:rPr>
              <a:t>('hi');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// Uncaught TypeError</a:t>
            </a:r>
          </a:p>
        </p:txBody>
      </p:sp>
    </p:spTree>
    <p:extLst>
      <p:ext uri="{BB962C8B-B14F-4D97-AF65-F5344CB8AC3E}">
        <p14:creationId xmlns:p14="http://schemas.microsoft.com/office/powerpoint/2010/main" val="1685224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1" grpId="0" animBg="1"/>
      <p:bldP spid="1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Error Handling – Special Values</a:t>
            </a:r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760412" y="1173511"/>
            <a:ext cx="10668000" cy="65323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lnSpc>
                <a:spcPct val="110000"/>
              </a:lnSpc>
            </a:pPr>
            <a:r>
              <a:rPr lang="en-US" sz="3000" noProof="1">
                <a:solidFill>
                  <a:srgbClr val="FBEEDC"/>
                </a:solidFill>
              </a:rPr>
              <a:t>let sqrt =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Math.sqrt</a:t>
            </a:r>
            <a:r>
              <a:rPr lang="en-US" sz="3000" noProof="1">
                <a:solidFill>
                  <a:srgbClr val="FBEEDC"/>
                </a:solidFill>
              </a:rPr>
              <a:t>(-1);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// NaN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  <a:latin typeface="+mn-lt"/>
              </a:rPr>
              <a:t> (special value)</a:t>
            </a:r>
            <a:endParaRPr lang="en-US" sz="3000" noProof="1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7" name="Text Placeholder 3"/>
          <p:cNvSpPr txBox="1">
            <a:spLocks/>
          </p:cNvSpPr>
          <p:nvPr/>
        </p:nvSpPr>
        <p:spPr>
          <a:xfrm>
            <a:off x="760412" y="2089962"/>
            <a:ext cx="10668000" cy="116106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lnSpc>
                <a:spcPct val="110000"/>
              </a:lnSpc>
            </a:pPr>
            <a:r>
              <a:rPr lang="en-US" sz="3000" noProof="1">
                <a:solidFill>
                  <a:srgbClr val="FBEEDC"/>
                </a:solidFill>
              </a:rPr>
              <a:t>let sub = "hello".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substring</a:t>
            </a:r>
            <a:r>
              <a:rPr lang="en-US" sz="3000" noProof="1">
                <a:solidFill>
                  <a:srgbClr val="FBEEDC"/>
                </a:solidFill>
              </a:rPr>
              <a:t>(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2</a:t>
            </a:r>
            <a:r>
              <a:rPr lang="en-US" sz="3000" noProof="1">
                <a:solidFill>
                  <a:srgbClr val="FBEEDC"/>
                </a:solidFill>
              </a:rPr>
              <a:t>,</a:t>
            </a:r>
            <a:r>
              <a:rPr lang="en-US" sz="3000" noProof="1">
                <a:solidFill>
                  <a:srgbClr val="FBEEDC"/>
                </a:solidFill>
                <a:latin typeface="+mn-lt"/>
              </a:rPr>
              <a:t>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1000</a:t>
            </a:r>
            <a:r>
              <a:rPr lang="en-US" sz="3000" noProof="1">
                <a:solidFill>
                  <a:srgbClr val="FBEEDC"/>
                </a:solidFill>
              </a:rPr>
              <a:t>);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  <a:latin typeface="+mn-lt"/>
              </a:rPr>
              <a:t>//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llo</a:t>
            </a:r>
          </a:p>
          <a:p>
            <a:pPr>
              <a:lnSpc>
                <a:spcPct val="110000"/>
              </a:lnSpc>
            </a:pPr>
            <a:r>
              <a:rPr lang="en-US" sz="3000" noProof="1">
                <a:solidFill>
                  <a:schemeClr val="tx2">
                    <a:lumMod val="75000"/>
                  </a:schemeClr>
                </a:solidFill>
                <a:latin typeface="+mn-lt"/>
              </a:rPr>
              <a:t>// Soft error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  <a:latin typeface="+mn-lt"/>
                <a:sym typeface="Wingdings" panose="05000000000000000000" pitchFamily="2" charset="2"/>
              </a:rPr>
              <a:t> substring still does its job: takes all available chars</a:t>
            </a:r>
            <a:endParaRPr lang="en-US" sz="3000" noProof="1">
              <a:solidFill>
                <a:schemeClr val="tx2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10" name="Text Placeholder 3"/>
          <p:cNvSpPr txBox="1">
            <a:spLocks/>
          </p:cNvSpPr>
          <p:nvPr/>
        </p:nvSpPr>
        <p:spPr>
          <a:xfrm>
            <a:off x="760412" y="3537762"/>
            <a:ext cx="10668000" cy="116106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lnSpc>
                <a:spcPct val="110000"/>
              </a:lnSpc>
            </a:pPr>
            <a:r>
              <a:rPr lang="en-US" sz="3000" noProof="1">
                <a:solidFill>
                  <a:srgbClr val="FBEEDC"/>
                </a:solidFill>
              </a:rPr>
              <a:t>let sub = "hello".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substring</a:t>
            </a:r>
            <a:r>
              <a:rPr lang="en-US" sz="3000" noProof="1">
                <a:solidFill>
                  <a:srgbClr val="FBEEDC"/>
                </a:solidFill>
              </a:rPr>
              <a:t>(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-100</a:t>
            </a:r>
            <a:r>
              <a:rPr lang="en-US" sz="3000" noProof="1">
                <a:solidFill>
                  <a:srgbClr val="FBEEDC"/>
                </a:solidFill>
              </a:rPr>
              <a:t>,</a:t>
            </a:r>
            <a:r>
              <a:rPr lang="en-US" sz="3000" noProof="1">
                <a:solidFill>
                  <a:srgbClr val="FBEEDC"/>
                </a:solidFill>
                <a:latin typeface="+mn-lt"/>
              </a:rPr>
              <a:t>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100</a:t>
            </a:r>
            <a:r>
              <a:rPr lang="en-US" sz="3000" noProof="1">
                <a:solidFill>
                  <a:srgbClr val="FBEEDC"/>
                </a:solidFill>
              </a:rPr>
              <a:t>);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// hello</a:t>
            </a:r>
          </a:p>
          <a:p>
            <a:pPr>
              <a:lnSpc>
                <a:spcPct val="110000"/>
              </a:lnSpc>
            </a:pPr>
            <a:r>
              <a:rPr lang="en-US" sz="3000" noProof="1">
                <a:solidFill>
                  <a:schemeClr val="tx2">
                    <a:lumMod val="75000"/>
                  </a:schemeClr>
                </a:solidFill>
                <a:latin typeface="+mn-lt"/>
              </a:rPr>
              <a:t>// Soft error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  <a:latin typeface="+mn-lt"/>
                <a:sym typeface="Wingdings" panose="05000000000000000000" pitchFamily="2" charset="2"/>
              </a:rPr>
              <a:t> substring still does its job: takes all available chars</a:t>
            </a:r>
            <a:endParaRPr lang="en-US" sz="3000" noProof="1">
              <a:solidFill>
                <a:schemeClr val="tx2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12" name="Text Placeholder 3"/>
          <p:cNvSpPr txBox="1">
            <a:spLocks/>
          </p:cNvSpPr>
          <p:nvPr/>
        </p:nvSpPr>
        <p:spPr>
          <a:xfrm>
            <a:off x="760412" y="5013582"/>
            <a:ext cx="10668000" cy="116106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lnSpc>
                <a:spcPct val="110000"/>
              </a:lnSpc>
            </a:pPr>
            <a:r>
              <a:rPr lang="en-US" sz="3000" noProof="1">
                <a:solidFill>
                  <a:srgbClr val="FBEEDC"/>
                </a:solidFill>
              </a:rPr>
              <a:t>let inv =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new Date</a:t>
            </a:r>
            <a:r>
              <a:rPr lang="en-US" sz="3000" noProof="1">
                <a:solidFill>
                  <a:srgbClr val="FBEEDC"/>
                </a:solidFill>
              </a:rPr>
              <a:t>(</a:t>
            </a:r>
            <a:r>
              <a:rPr lang="bg-BG" sz="3000" noProof="1">
                <a:solidFill>
                  <a:schemeClr val="tx2">
                    <a:lumMod val="75000"/>
                  </a:schemeClr>
                </a:solidFill>
              </a:rPr>
              <a:t>"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Christmas</a:t>
            </a:r>
            <a:r>
              <a:rPr lang="bg-BG" sz="3000" noProof="1">
                <a:solidFill>
                  <a:schemeClr val="tx2">
                    <a:lumMod val="75000"/>
                  </a:schemeClr>
                </a:solidFill>
              </a:rPr>
              <a:t>"</a:t>
            </a:r>
            <a:r>
              <a:rPr lang="en-US" sz="3000" noProof="1">
                <a:solidFill>
                  <a:srgbClr val="FBEEDC"/>
                </a:solidFill>
              </a:rPr>
              <a:t>);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// Invalid Date</a:t>
            </a:r>
          </a:p>
          <a:p>
            <a:pPr>
              <a:lnSpc>
                <a:spcPct val="110000"/>
              </a:lnSpc>
            </a:pPr>
            <a:r>
              <a:rPr lang="en-US" sz="3000" noProof="1">
                <a:solidFill>
                  <a:srgbClr val="FBEEDC"/>
                </a:solidFill>
              </a:rPr>
              <a:t>let dt = inv.getDate();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// NaN</a:t>
            </a:r>
          </a:p>
        </p:txBody>
      </p:sp>
    </p:spTree>
    <p:extLst>
      <p:ext uri="{BB962C8B-B14F-4D97-AF65-F5344CB8AC3E}">
        <p14:creationId xmlns:p14="http://schemas.microsoft.com/office/powerpoint/2010/main" val="3186664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Unexpected (Not Obvious) Behavior</a:t>
            </a:r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622412" y="1209338"/>
            <a:ext cx="10944000" cy="61938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lnSpc>
                <a:spcPct val="110000"/>
              </a:lnSpc>
            </a:pPr>
            <a:r>
              <a:rPr lang="en-US" sz="2800" noProof="1">
                <a:solidFill>
                  <a:srgbClr val="FBEEDC"/>
                </a:solidFill>
              </a:rPr>
              <a:t>let d =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new Date</a:t>
            </a:r>
            <a:r>
              <a:rPr lang="en-US" sz="2800" noProof="1">
                <a:solidFill>
                  <a:srgbClr val="FBEEDC"/>
                </a:solidFill>
              </a:rPr>
              <a:t>(2016,</a:t>
            </a:r>
            <a:r>
              <a:rPr lang="en-US" sz="2800" noProof="1">
                <a:solidFill>
                  <a:srgbClr val="FBEEDC"/>
                </a:solidFill>
                <a:latin typeface="+mn-lt"/>
              </a:rPr>
              <a:t> </a:t>
            </a:r>
            <a:r>
              <a:rPr lang="en-US" sz="2800" noProof="1">
                <a:solidFill>
                  <a:srgbClr val="FBEEDC"/>
                </a:solidFill>
              </a:rPr>
              <a:t>1,</a:t>
            </a:r>
            <a:r>
              <a:rPr lang="en-US" sz="2800" noProof="1">
                <a:solidFill>
                  <a:srgbClr val="FBEEDC"/>
                </a:solidFill>
                <a:latin typeface="+mn-lt"/>
              </a:rPr>
              <a:t> </a:t>
            </a:r>
            <a:r>
              <a:rPr lang="en-US" sz="2800" noProof="1">
                <a:solidFill>
                  <a:srgbClr val="FBEEDC"/>
                </a:solidFill>
              </a:rPr>
              <a:t>20);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//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+mn-lt"/>
              </a:rPr>
              <a:t> Feb 20 2016 (Jan = 0, Feb = 1)</a:t>
            </a:r>
          </a:p>
        </p:txBody>
      </p:sp>
      <p:sp>
        <p:nvSpPr>
          <p:cNvPr id="6" name="Text Placeholder 3"/>
          <p:cNvSpPr txBox="1">
            <a:spLocks/>
          </p:cNvSpPr>
          <p:nvPr/>
        </p:nvSpPr>
        <p:spPr>
          <a:xfrm>
            <a:off x="622412" y="2018248"/>
            <a:ext cx="10944000" cy="61938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lnSpc>
                <a:spcPct val="110000"/>
              </a:lnSpc>
            </a:pPr>
            <a:r>
              <a:rPr lang="en-US" sz="2800" noProof="1">
                <a:solidFill>
                  <a:srgbClr val="FBEEDC"/>
                </a:solidFill>
              </a:rPr>
              <a:t>let dn =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new Date</a:t>
            </a:r>
            <a:r>
              <a:rPr lang="en-US" sz="2800" noProof="1">
                <a:solidFill>
                  <a:srgbClr val="FBEEDC"/>
                </a:solidFill>
              </a:rPr>
              <a:t>(2016,</a:t>
            </a:r>
            <a:r>
              <a:rPr lang="en-US" sz="2800" noProof="1">
                <a:solidFill>
                  <a:srgbClr val="FBEEDC"/>
                </a:solidFill>
                <a:latin typeface="+mn-lt"/>
              </a:rPr>
              <a:t> </a:t>
            </a:r>
            <a:r>
              <a:rPr lang="en-US" sz="2800" noProof="1">
                <a:solidFill>
                  <a:srgbClr val="FBEEDC"/>
                </a:solidFill>
              </a:rPr>
              <a:t>1,</a:t>
            </a:r>
            <a:r>
              <a:rPr lang="en-US" sz="2800" noProof="1">
                <a:solidFill>
                  <a:srgbClr val="FBEEDC"/>
                </a:solidFill>
                <a:latin typeface="+mn-lt"/>
              </a:rPr>
              <a:t> </a:t>
            </a:r>
            <a:r>
              <a:rPr lang="en-US" sz="2800" noProof="1">
                <a:solidFill>
                  <a:srgbClr val="FBEEDC"/>
                </a:solidFill>
              </a:rPr>
              <a:t>30);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+mn-lt"/>
              </a:rPr>
              <a:t>// Mar 01 2016 </a:t>
            </a:r>
            <a:r>
              <a:rPr lang="bg-BG" sz="2800" noProof="1">
                <a:solidFill>
                  <a:schemeClr val="tx2">
                    <a:lumMod val="75000"/>
                  </a:schemeClr>
                </a:solidFill>
                <a:latin typeface="+mn-lt"/>
              </a:rPr>
              <a:t>(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+mn-lt"/>
              </a:rPr>
              <a:t>next month)</a:t>
            </a:r>
          </a:p>
        </p:txBody>
      </p:sp>
      <p:sp>
        <p:nvSpPr>
          <p:cNvPr id="7" name="Text Placeholder 3"/>
          <p:cNvSpPr txBox="1">
            <a:spLocks/>
          </p:cNvSpPr>
          <p:nvPr/>
        </p:nvSpPr>
        <p:spPr>
          <a:xfrm>
            <a:off x="622412" y="2827158"/>
            <a:ext cx="10944000" cy="61938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lnSpc>
                <a:spcPct val="110000"/>
              </a:lnSpc>
            </a:pPr>
            <a:r>
              <a:rPr lang="en-US" sz="2800" noProof="1">
                <a:solidFill>
                  <a:srgbClr val="FBEEDC"/>
                </a:solidFill>
              </a:rPr>
              <a:t>let dp =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new Date</a:t>
            </a:r>
            <a:r>
              <a:rPr lang="en-US" sz="2800" noProof="1">
                <a:solidFill>
                  <a:srgbClr val="FBEEDC"/>
                </a:solidFill>
              </a:rPr>
              <a:t>(2016,</a:t>
            </a:r>
            <a:r>
              <a:rPr lang="en-US" sz="2800" noProof="1">
                <a:solidFill>
                  <a:srgbClr val="FBEEDC"/>
                </a:solidFill>
                <a:latin typeface="+mn-lt"/>
              </a:rPr>
              <a:t> </a:t>
            </a:r>
            <a:r>
              <a:rPr lang="en-US" sz="2800" noProof="1">
                <a:solidFill>
                  <a:srgbClr val="FBEEDC"/>
                </a:solidFill>
              </a:rPr>
              <a:t>-1,</a:t>
            </a:r>
            <a:r>
              <a:rPr lang="en-US" sz="2800" noProof="1">
                <a:solidFill>
                  <a:srgbClr val="FBEEDC"/>
                </a:solidFill>
                <a:latin typeface="+mn-lt"/>
              </a:rPr>
              <a:t> </a:t>
            </a:r>
            <a:r>
              <a:rPr lang="en-US" sz="2800" noProof="1">
                <a:solidFill>
                  <a:srgbClr val="FBEEDC"/>
                </a:solidFill>
              </a:rPr>
              <a:t>30);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+mn-lt"/>
              </a:rPr>
              <a:t>// Dec 30 2015 (prev month)</a:t>
            </a:r>
          </a:p>
        </p:txBody>
      </p:sp>
      <p:sp>
        <p:nvSpPr>
          <p:cNvPr id="8" name="Text Placeholder 3"/>
          <p:cNvSpPr txBox="1">
            <a:spLocks/>
          </p:cNvSpPr>
          <p:nvPr/>
        </p:nvSpPr>
        <p:spPr>
          <a:xfrm>
            <a:off x="622412" y="3636068"/>
            <a:ext cx="10944000" cy="61938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lnSpc>
                <a:spcPct val="110000"/>
              </a:lnSpc>
            </a:pPr>
            <a:r>
              <a:rPr lang="en-US" sz="2800" noProof="1">
                <a:solidFill>
                  <a:srgbClr val="FBEEDC"/>
                </a:solidFill>
              </a:rPr>
              <a:t>let d1 =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new Date</a:t>
            </a:r>
            <a:r>
              <a:rPr lang="en-US" sz="2800" noProof="1">
                <a:solidFill>
                  <a:srgbClr val="FBEEDC"/>
                </a:solidFill>
              </a:rPr>
              <a:t>(1, 1, 1);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// Feb 01 1901</a:t>
            </a:r>
            <a:endParaRPr lang="en-US" sz="2800" noProof="1">
              <a:solidFill>
                <a:schemeClr val="tx2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9" name="Text Placeholder 3"/>
          <p:cNvSpPr txBox="1">
            <a:spLocks/>
          </p:cNvSpPr>
          <p:nvPr/>
        </p:nvSpPr>
        <p:spPr>
          <a:xfrm>
            <a:off x="622412" y="4444978"/>
            <a:ext cx="10944000" cy="62726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lnSpc>
                <a:spcPct val="110000"/>
              </a:lnSpc>
            </a:pPr>
            <a:r>
              <a:rPr lang="en-US" sz="2800" noProof="1">
                <a:solidFill>
                  <a:srgbClr val="FBEEDC"/>
                </a:solidFill>
              </a:rPr>
              <a:t>let dMinus1 =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new Date</a:t>
            </a:r>
            <a:r>
              <a:rPr lang="en-US" sz="2800" noProof="1">
                <a:solidFill>
                  <a:srgbClr val="FBEEDC"/>
                </a:solidFill>
              </a:rPr>
              <a:t>(-1, -1, -1);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// Nov 29 -2</a:t>
            </a:r>
            <a:endParaRPr lang="en-US" sz="2800" noProof="1">
              <a:solidFill>
                <a:schemeClr val="tx2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10" name="Text Placeholder 3"/>
          <p:cNvSpPr txBox="1">
            <a:spLocks/>
          </p:cNvSpPr>
          <p:nvPr/>
        </p:nvSpPr>
        <p:spPr>
          <a:xfrm>
            <a:off x="622412" y="5261775"/>
            <a:ext cx="10944000" cy="109335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lnSpc>
                <a:spcPct val="110000"/>
              </a:lnSpc>
            </a:pPr>
            <a:r>
              <a:rPr lang="en-US" sz="2800" noProof="1">
                <a:solidFill>
                  <a:srgbClr val="FBEEDC"/>
                </a:solidFill>
              </a:rPr>
              <a:t>let pi</a:t>
            </a:r>
            <a:r>
              <a:rPr lang="en-US" sz="2800" noProof="1">
                <a:solidFill>
                  <a:srgbClr val="FBEEDC"/>
                </a:solidFill>
                <a:latin typeface="+mn-lt"/>
              </a:rPr>
              <a:t> </a:t>
            </a:r>
            <a:r>
              <a:rPr lang="en-US" sz="2800" noProof="1">
                <a:solidFill>
                  <a:srgbClr val="FBEEDC"/>
                </a:solidFill>
              </a:rPr>
              <a:t>=</a:t>
            </a:r>
            <a:r>
              <a:rPr lang="en-US" sz="2800" noProof="1">
                <a:solidFill>
                  <a:srgbClr val="FBEEDC"/>
                </a:solidFill>
                <a:latin typeface="+mn-lt"/>
              </a:rPr>
              <a:t>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new Date</a:t>
            </a:r>
            <a:r>
              <a:rPr lang="en-US" sz="2800" noProof="1">
                <a:solidFill>
                  <a:srgbClr val="FBEEDC"/>
                </a:solidFill>
              </a:rPr>
              <a:t>(3.14,</a:t>
            </a:r>
            <a:r>
              <a:rPr lang="en-US" sz="2800" noProof="1">
                <a:solidFill>
                  <a:srgbClr val="FBEEDC"/>
                </a:solidFill>
                <a:latin typeface="+mn-lt"/>
              </a:rPr>
              <a:t> </a:t>
            </a:r>
            <a:r>
              <a:rPr lang="en-US" sz="2800" noProof="1">
                <a:solidFill>
                  <a:srgbClr val="FBEEDC"/>
                </a:solidFill>
              </a:rPr>
              <a:t>3.14,</a:t>
            </a:r>
            <a:r>
              <a:rPr lang="en-US" sz="2800" noProof="1">
                <a:solidFill>
                  <a:srgbClr val="FBEEDC"/>
                </a:solidFill>
                <a:latin typeface="+mn-lt"/>
              </a:rPr>
              <a:t> </a:t>
            </a:r>
            <a:r>
              <a:rPr lang="en-US" sz="2800" noProof="1">
                <a:solidFill>
                  <a:srgbClr val="FBEEDC"/>
                </a:solidFill>
              </a:rPr>
              <a:t>3.14);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+mn-lt"/>
              </a:rPr>
              <a:t> // Month / year truncated</a:t>
            </a:r>
          </a:p>
          <a:p>
            <a:pPr>
              <a:lnSpc>
                <a:spcPct val="110000"/>
              </a:lnSpc>
            </a:pP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// Apr 03 1903 03:21:36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+mn-lt"/>
              </a:rPr>
              <a:t> (fractial day turned to hours / minutes)</a:t>
            </a:r>
          </a:p>
        </p:txBody>
      </p:sp>
    </p:spTree>
    <p:extLst>
      <p:ext uri="{BB962C8B-B14F-4D97-AF65-F5344CB8AC3E}">
        <p14:creationId xmlns:p14="http://schemas.microsoft.com/office/powerpoint/2010/main" val="369394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2237</TotalTime>
  <Words>3488</Words>
  <Application>Microsoft Office PowerPoint</Application>
  <PresentationFormat>Custom</PresentationFormat>
  <Paragraphs>557</Paragraphs>
  <Slides>57</Slides>
  <Notes>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58" baseType="lpstr">
      <vt:lpstr>SoftUni 16x9</vt:lpstr>
      <vt:lpstr>Error Handling Unit Testing with Mocha</vt:lpstr>
      <vt:lpstr>Table of Contents</vt:lpstr>
      <vt:lpstr>Have a Question?</vt:lpstr>
      <vt:lpstr>Error Handling in JS</vt:lpstr>
      <vt:lpstr>Error Handling – Concepts</vt:lpstr>
      <vt:lpstr>Error Handling – Examples</vt:lpstr>
      <vt:lpstr>Error Handling – Exceptions (Errors)</vt:lpstr>
      <vt:lpstr>Error Handling – Special Values</vt:lpstr>
      <vt:lpstr>Unexpected (Not Obvious) Behavior</vt:lpstr>
      <vt:lpstr>Problem: Sub-Sum</vt:lpstr>
      <vt:lpstr>Problem: Sub-Sum – Error Handling</vt:lpstr>
      <vt:lpstr>Solution: Sub-Sum (with Error Handling)</vt:lpstr>
      <vt:lpstr>Exception Handling in JS</vt:lpstr>
      <vt:lpstr>Exceptions vs. Special Values</vt:lpstr>
      <vt:lpstr>Throwing Errors (Exceptions)</vt:lpstr>
      <vt:lpstr>Problem: Playing Cards</vt:lpstr>
      <vt:lpstr>Solution: Playing Cards – Factory Function</vt:lpstr>
      <vt:lpstr>Solution: Playing Cards – toString()</vt:lpstr>
      <vt:lpstr>The try-catch block</vt:lpstr>
      <vt:lpstr>Exceptions and Their Properties</vt:lpstr>
      <vt:lpstr>Problem: Print Deck of Cards</vt:lpstr>
      <vt:lpstr>Solution: Print Deck of Cards</vt:lpstr>
      <vt:lpstr>What is Unit Testing?</vt:lpstr>
      <vt:lpstr>Unit Testing – Definition</vt:lpstr>
      <vt:lpstr>Unit Tests – Structure</vt:lpstr>
      <vt:lpstr>Unit Test – Sum Numbers – Example</vt:lpstr>
      <vt:lpstr>Unit Testing Framework</vt:lpstr>
      <vt:lpstr>Mocha and Chai</vt:lpstr>
      <vt:lpstr>Mocha and Chai</vt:lpstr>
      <vt:lpstr>Installing Mocha and Chai</vt:lpstr>
      <vt:lpstr>Configuring NODE_PATH</vt:lpstr>
      <vt:lpstr>Running Mocha</vt:lpstr>
      <vt:lpstr>Mocha in Action – Sample Project</vt:lpstr>
      <vt:lpstr>Mocha in Action – Sample Unit Tests</vt:lpstr>
      <vt:lpstr>Mocha in Action – Running the Tests</vt:lpstr>
      <vt:lpstr>Running Mocha Tests from WebStorm</vt:lpstr>
      <vt:lpstr>Running Mocha Tests from WebStorm (2)</vt:lpstr>
      <vt:lpstr>Configuring Libraries in WebStorm</vt:lpstr>
      <vt:lpstr>Test Groups and Test Cases</vt:lpstr>
      <vt:lpstr>Problem – Sum of Numbers</vt:lpstr>
      <vt:lpstr>Solution – Sum of Numbers – Test Cases</vt:lpstr>
      <vt:lpstr>Solution – Sum of Numbers – Test Code</vt:lpstr>
      <vt:lpstr>Problem – Check for Symmetry</vt:lpstr>
      <vt:lpstr>Solution – Check for Symmetry – Test Cases</vt:lpstr>
      <vt:lpstr>Solution – Check for Symmetry – Test Code</vt:lpstr>
      <vt:lpstr>Problem – RGB to Hex Color </vt:lpstr>
      <vt:lpstr>Solution – RGB to Hex Color – Test Cases</vt:lpstr>
      <vt:lpstr>Solution – RGB to Hex Color – Test Code</vt:lpstr>
      <vt:lpstr>Testing Incorrect Code</vt:lpstr>
      <vt:lpstr>Problem – Add / Subtract Module</vt:lpstr>
      <vt:lpstr>Solution – Add / Subtract – Test Cases</vt:lpstr>
      <vt:lpstr>Solution – Add / Subtract – Test Code</vt:lpstr>
      <vt:lpstr>Practice: Unit Testing in JS</vt:lpstr>
      <vt:lpstr>Summary</vt:lpstr>
      <vt:lpstr>Unit Testing with Mocha</vt:lpstr>
      <vt:lpstr>License</vt:lpstr>
      <vt:lpstr>Free Trainings @ Software University</vt:lpstr>
    </vt:vector>
  </TitlesOfParts>
  <Manager>Svetlin Nakov</Manager>
  <Company>Software University (SoftUni)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Unit Testing with Mocha</dc:title>
  <dc:subject>JavaScript Avdanced - Practical Training Course @ SoftUni</dc:subject>
  <dc:creator>Software University Foundation</dc:creator>
  <cp:keywords>JS, JavaScript, programming, course, SoftUni, Software University</cp:keywords>
  <dc:description>JavaScript Advanced Course @ SoftUni - https://softuni.bg/courses/javascript-advanced</dc:description>
  <cp:lastModifiedBy>_NERO_</cp:lastModifiedBy>
  <cp:revision>144</cp:revision>
  <dcterms:created xsi:type="dcterms:W3CDTF">2014-01-02T17:00:34Z</dcterms:created>
  <dcterms:modified xsi:type="dcterms:W3CDTF">2018-06-26T13:48:52Z</dcterms:modified>
  <cp:category>JS, JavaScript, front-end, ES6, ES2015, ES2016, ES2017, Web development, computer programming, programming</cp:category>
  <dc:language>English</dc:language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